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theme/themeOverride1.xml" ContentType="application/vnd.openxmlformats-officedocument.themeOverride+xml"/>
  <Override PartName="/ppt/charts/chart4.xml" ContentType="application/vnd.openxmlformats-officedocument.drawingml.chart+xml"/>
  <Override PartName="/ppt/theme/themeOverride2.xml" ContentType="application/vnd.openxmlformats-officedocument.themeOverride+xml"/>
  <Override PartName="/ppt/charts/chart5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6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7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8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9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</p:sldMasterIdLst>
  <p:notesMasterIdLst>
    <p:notesMasterId r:id="rId9"/>
  </p:notesMasterIdLst>
  <p:handoutMasterIdLst>
    <p:handoutMasterId r:id="rId10"/>
  </p:handoutMasterIdLst>
  <p:sldIdLst>
    <p:sldId id="256" r:id="rId2"/>
    <p:sldId id="266" r:id="rId3"/>
    <p:sldId id="267" r:id="rId4"/>
    <p:sldId id="269" r:id="rId5"/>
    <p:sldId id="270" r:id="rId6"/>
    <p:sldId id="268" r:id="rId7"/>
    <p:sldId id="271" r:id="rId8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F7DBE"/>
    <a:srgbClr val="D99F4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15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 showGuides="1">
      <p:cViewPr varScale="1">
        <p:scale>
          <a:sx n="105" d="100"/>
          <a:sy n="105" d="100"/>
        </p:scale>
        <p:origin x="696" y="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88" d="100"/>
          <a:sy n="88" d="100"/>
        </p:scale>
        <p:origin x="3822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2.xlsx"/><Relationship Id="rId1" Type="http://schemas.openxmlformats.org/officeDocument/2006/relationships/themeOverride" Target="../theme/themeOverride1.xml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3.xlsx"/><Relationship Id="rId1" Type="http://schemas.openxmlformats.org/officeDocument/2006/relationships/themeOverride" Target="../theme/themeOverride2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6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7.xlsx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8.xlsx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 b="0" i="0" u="none" strike="noStrike" kern="1200" spc="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pPr>
            <a:r>
              <a:rPr lang="ru-RU" sz="12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Какие способы исполнения государственного (муниципального) социального заказа применяются </a:t>
            </a:r>
            <a:br>
              <a:rPr lang="ru-RU" sz="12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ru-RU" sz="12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на территории вашего региона/муниципалитета?</a:t>
            </a:r>
            <a:r>
              <a:rPr lang="ru-RU" sz="900" b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*</a:t>
            </a:r>
            <a:r>
              <a:rPr lang="ru-RU" sz="1200" b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marL="0" marR="0" lvl="0" indent="0" algn="ctr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 sz="1200" b="0" i="0" u="none" strike="noStrike" kern="1200" spc="0" baseline="0">
              <a:solidFill>
                <a:schemeClr val="tx1"/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defRPr>
          </a:pPr>
          <a:endParaRPr lang="ru-RU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Какие способы исполнения государственного (муниципального) социального заказа применяются на территории вашего региона/муниципального образования? 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Лист1!$A$2:$A$4</c:f>
              <c:strCache>
                <c:ptCount val="3"/>
                <c:pt idx="0">
                  <c:v>государственное / муниципальное задание</c:v>
                </c:pt>
                <c:pt idx="1">
                  <c:v>социальный сертификат</c:v>
                </c:pt>
                <c:pt idx="2">
                  <c:v>конкурс</c:v>
                </c:pt>
              </c:strCache>
            </c:strRef>
          </c:cat>
          <c:val>
            <c:numRef>
              <c:f>Лист1!$B$2:$B$4</c:f>
              <c:numCache>
                <c:formatCode>0.0%</c:formatCode>
                <c:ptCount val="3"/>
                <c:pt idx="0">
                  <c:v>0.48899999999999999</c:v>
                </c:pt>
                <c:pt idx="1">
                  <c:v>0.48499999999999999</c:v>
                </c:pt>
                <c:pt idx="2">
                  <c:v>2.5999999999999999E-2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920-455D-82EF-D69932DB93BE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axId val="549044128"/>
        <c:axId val="549045760"/>
      </c:barChart>
      <c:catAx>
        <c:axId val="54904412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pPr>
            <a:endParaRPr lang="ru-RU"/>
          </a:p>
        </c:txPr>
        <c:crossAx val="549045760"/>
        <c:crosses val="autoZero"/>
        <c:auto val="1"/>
        <c:lblAlgn val="ctr"/>
        <c:lblOffset val="100"/>
        <c:noMultiLvlLbl val="0"/>
      </c:catAx>
      <c:valAx>
        <c:axId val="549045760"/>
        <c:scaling>
          <c:orientation val="minMax"/>
        </c:scaling>
        <c:delete val="1"/>
        <c:axPos val="l"/>
        <c:numFmt formatCode="0.0%" sourceLinked="1"/>
        <c:majorTickMark val="none"/>
        <c:minorTickMark val="none"/>
        <c:tickLblPos val="nextTo"/>
        <c:crossAx val="549044128"/>
        <c:crosses val="autoZero"/>
        <c:crossBetween val="between"/>
      </c:valAx>
      <c:spPr>
        <a:noFill/>
        <a:ln w="25400"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 b="0" i="0" u="none" strike="noStrike" kern="1200" spc="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pPr>
            <a:r>
              <a:rPr lang="ru-RU" sz="1200" b="1" dirty="0"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Как вы считаете, влияет ли использование социального сертификата на доступность программ дополнительного образования детей (повышение охвата)?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marL="0" marR="0" lvl="0" indent="0" algn="ctr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 sz="1200" b="0" i="0" u="none" strike="noStrike" kern="1200" spc="0" baseline="0">
              <a:solidFill>
                <a:schemeClr val="tx1"/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defRPr>
          </a:pPr>
          <a:endParaRPr lang="ru-RU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Какие способы исполнения государственного (муниципального) социального заказа применяются на территории вашего региона/муниципального образования? </c:v>
                </c:pt>
              </c:strCache>
            </c:strRef>
          </c:tx>
          <c:spPr>
            <a:solidFill>
              <a:srgbClr val="7F7DBE"/>
            </a:solidFill>
            <a:ln>
              <a:noFill/>
            </a:ln>
            <a:effectLst/>
          </c:spPr>
          <c:invertIfNegative val="0"/>
          <c:dLbls>
            <c:dLbl>
              <c:idx val="1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00" b="1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Calibri" panose="020F0502020204030204" pitchFamily="34" charset="0"/>
                      <a:ea typeface="+mn-ea"/>
                      <a:cs typeface="Calibri" panose="020F0502020204030204" pitchFamily="34" charset="0"/>
                    </a:defRPr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2-38F3-4B79-841D-DBA4C11E354E}"/>
                </c:ext>
              </c:extLst>
            </c:dLbl>
            <c:dLbl>
              <c:idx val="2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00" b="1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Calibri" panose="020F0502020204030204" pitchFamily="34" charset="0"/>
                      <a:ea typeface="+mn-ea"/>
                      <a:cs typeface="Calibri" panose="020F0502020204030204" pitchFamily="34" charset="0"/>
                    </a:defRPr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3-38F3-4B79-841D-DBA4C11E354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Лист1!$A$2:$A$5</c:f>
              <c:strCache>
                <c:ptCount val="4"/>
                <c:pt idx="0">
                  <c:v>доступность не изменилась</c:v>
                </c:pt>
                <c:pt idx="1">
                  <c:v>доступность значительно улучшилась</c:v>
                </c:pt>
                <c:pt idx="2">
                  <c:v>доступность улучшилась незначительно</c:v>
                </c:pt>
                <c:pt idx="3">
                  <c:v>доступность снизилась</c:v>
                </c:pt>
              </c:strCache>
            </c:strRef>
          </c:cat>
          <c:val>
            <c:numRef>
              <c:f>Лист1!$B$2:$B$5</c:f>
              <c:numCache>
                <c:formatCode>0.0%</c:formatCode>
                <c:ptCount val="4"/>
                <c:pt idx="0">
                  <c:v>0.52300000000000002</c:v>
                </c:pt>
                <c:pt idx="1">
                  <c:v>0.23200000000000001</c:v>
                </c:pt>
                <c:pt idx="2">
                  <c:v>0.183</c:v>
                </c:pt>
                <c:pt idx="3">
                  <c:v>6.2E-2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8F3-4B79-841D-DBA4C11E354E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549044128"/>
        <c:axId val="549045760"/>
      </c:barChart>
      <c:catAx>
        <c:axId val="54904412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pPr>
            <a:endParaRPr lang="ru-RU"/>
          </a:p>
        </c:txPr>
        <c:crossAx val="549045760"/>
        <c:crosses val="autoZero"/>
        <c:auto val="1"/>
        <c:lblAlgn val="ctr"/>
        <c:lblOffset val="100"/>
        <c:noMultiLvlLbl val="0"/>
      </c:catAx>
      <c:valAx>
        <c:axId val="549045760"/>
        <c:scaling>
          <c:orientation val="minMax"/>
        </c:scaling>
        <c:delete val="1"/>
        <c:axPos val="l"/>
        <c:numFmt formatCode="0.0%" sourceLinked="1"/>
        <c:majorTickMark val="none"/>
        <c:minorTickMark val="none"/>
        <c:tickLblPos val="nextTo"/>
        <c:crossAx val="54904412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22513834849989034"/>
          <c:y val="0"/>
          <c:w val="0.62145766572842143"/>
          <c:h val="0.97960067108973381"/>
        </c:manualLayout>
      </c:layout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spPr>
            <a:solidFill>
              <a:srgbClr val="FF8200"/>
            </a:solidFill>
            <a:effectLst/>
          </c:spPr>
          <c:explosion val="2"/>
          <c:dPt>
            <c:idx val="0"/>
            <c:bubble3D val="0"/>
            <c:extLst>
              <c:ext xmlns:c16="http://schemas.microsoft.com/office/drawing/2014/chart" uri="{C3380CC4-5D6E-409C-BE32-E72D297353CC}">
                <c16:uniqueId val="{00000000-8409-40FE-BC80-02C0DAEE705F}"/>
              </c:ext>
            </c:extLst>
          </c:dPt>
          <c:dPt>
            <c:idx val="1"/>
            <c:bubble3D val="0"/>
            <c:spPr>
              <a:solidFill>
                <a:srgbClr val="F6C4A0"/>
              </a:solidFill>
              <a:effectLst/>
            </c:spPr>
            <c:extLst>
              <c:ext xmlns:c16="http://schemas.microsoft.com/office/drawing/2014/chart" uri="{C3380CC4-5D6E-409C-BE32-E72D297353CC}">
                <c16:uniqueId val="{00000002-8409-40FE-BC80-02C0DAEE705F}"/>
              </c:ext>
            </c:extLst>
          </c:dPt>
          <c:dPt>
            <c:idx val="2"/>
            <c:bubble3D val="0"/>
            <c:spPr>
              <a:solidFill>
                <a:srgbClr val="B2B2B2"/>
              </a:solidFill>
              <a:effectLst/>
            </c:spPr>
            <c:extLst>
              <c:ext xmlns:c16="http://schemas.microsoft.com/office/drawing/2014/chart" uri="{C3380CC4-5D6E-409C-BE32-E72D297353CC}">
                <c16:uniqueId val="{00000004-8409-40FE-BC80-02C0DAEE705F}"/>
              </c:ext>
            </c:extLst>
          </c:dPt>
          <c:dLbls>
            <c:dLbl>
              <c:idx val="0"/>
              <c:tx>
                <c:rich>
                  <a:bodyPr wrap="square" lIns="38100" tIns="19050" rIns="38100" bIns="19050" anchor="ctr">
                    <a:spAutoFit/>
                  </a:bodyPr>
                  <a:lstStyle/>
                  <a:p>
                    <a:pPr>
                      <a:defRPr lang="en-US" sz="1100" b="0" i="0" u="none" strike="noStrike" kern="1200" baseline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defRPr>
                    </a:pPr>
                    <a:fld id="{155848AD-D3A7-41B9-912D-AC2E1DB9545E}" type="PERCENTAGE">
                      <a:rPr lang="en-US" sz="110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rPr>
                      <a:pPr>
                        <a:defRPr lang="en-US" sz="1100" b="0" i="0" u="none" strike="noStrik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defRPr>
                      </a:pPr>
                      <a:t>[ПРОЦЕНТ]</a:t>
                    </a:fld>
                    <a:endParaRPr lang="ru-RU"/>
                  </a:p>
                </c:rich>
              </c:tx>
              <c:spPr>
                <a:noFill/>
                <a:ln>
                  <a:noFill/>
                </a:ln>
                <a:effectLst/>
              </c:spPr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0-8409-40FE-BC80-02C0DAEE705F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fld id="{8AD6F0D8-45F6-4DBA-857F-03FB68A7EA26}" type="PERCENTAGE">
                      <a:rPr lang="en-US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a:pPr/>
                      <a:t>[ПРОЦЕНТ]</a:t>
                    </a:fld>
                    <a:endParaRPr lang="ru-RU"/>
                  </a:p>
                </c:rich>
              </c:tx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2-8409-40FE-BC80-02C0DAEE705F}"/>
                </c:ext>
              </c:extLst>
            </c:dLbl>
            <c:dLbl>
              <c:idx val="2"/>
              <c:layout>
                <c:manualLayout>
                  <c:x val="5.6149792542582065E-3"/>
                  <c:y val="-7.6653163260696055E-3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8409-40FE-BC80-02C0DAEE705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100" b="0">
                    <a:solidFill>
                      <a:schemeClr val="tx1"/>
                    </a:solidFill>
                    <a:latin typeface="Calibri" panose="020F0502020204030204" pitchFamily="34" charset="0"/>
                    <a:cs typeface="Calibri" panose="020F0502020204030204" pitchFamily="34" charset="0"/>
                  </a:defRPr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numRef>
              <c:f>Лист1!$A$2:$A$4</c:f>
              <c:numCache>
                <c:formatCode>General</c:formatCode>
                <c:ptCount val="3"/>
              </c:numCache>
            </c:numRef>
          </c:cat>
          <c:val>
            <c:numRef>
              <c:f>Лист1!$B$2:$B$4</c:f>
              <c:numCache>
                <c:formatCode>0%</c:formatCode>
                <c:ptCount val="3"/>
                <c:pt idx="0">
                  <c:v>0.40100000000000002</c:v>
                </c:pt>
                <c:pt idx="1">
                  <c:v>0.38</c:v>
                </c:pt>
                <c:pt idx="2">
                  <c:v>0.22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8409-40FE-BC80-02C0DAEE705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50"/>
      </c:doughnutChart>
      <c:spPr>
        <a:noFill/>
      </c:spPr>
    </c:plotArea>
    <c:plotVisOnly val="1"/>
    <c:dispBlanksAs val="gap"/>
    <c:showDLblsOverMax val="0"/>
  </c:chart>
  <c:spPr>
    <a:noFill/>
  </c:spPr>
  <c:txPr>
    <a:bodyPr/>
    <a:lstStyle/>
    <a:p>
      <a:pPr>
        <a:defRPr sz="1800"/>
      </a:pPr>
      <a:endParaRPr lang="ru-RU"/>
    </a:p>
  </c:txPr>
  <c:externalData r:id="rId2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22513834849989034"/>
          <c:y val="0"/>
          <c:w val="0.62145766572842143"/>
          <c:h val="0.97960067108973381"/>
        </c:manualLayout>
      </c:layout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spPr>
            <a:solidFill>
              <a:srgbClr val="FF8200"/>
            </a:solidFill>
            <a:effectLst/>
          </c:spPr>
          <c:explosion val="2"/>
          <c:dPt>
            <c:idx val="0"/>
            <c:bubble3D val="0"/>
            <c:extLst>
              <c:ext xmlns:c16="http://schemas.microsoft.com/office/drawing/2014/chart" uri="{C3380CC4-5D6E-409C-BE32-E72D297353CC}">
                <c16:uniqueId val="{00000000-7394-4FFC-B64B-A37E68CCFB55}"/>
              </c:ext>
            </c:extLst>
          </c:dPt>
          <c:dPt>
            <c:idx val="1"/>
            <c:bubble3D val="0"/>
            <c:spPr>
              <a:solidFill>
                <a:srgbClr val="F6C4A0"/>
              </a:solidFill>
              <a:effectLst/>
            </c:spPr>
            <c:extLst>
              <c:ext xmlns:c16="http://schemas.microsoft.com/office/drawing/2014/chart" uri="{C3380CC4-5D6E-409C-BE32-E72D297353CC}">
                <c16:uniqueId val="{00000002-7394-4FFC-B64B-A37E68CCFB55}"/>
              </c:ext>
            </c:extLst>
          </c:dPt>
          <c:dPt>
            <c:idx val="2"/>
            <c:bubble3D val="0"/>
            <c:spPr>
              <a:solidFill>
                <a:srgbClr val="B2B2B2"/>
              </a:solidFill>
              <a:effectLst/>
            </c:spPr>
            <c:extLst>
              <c:ext xmlns:c16="http://schemas.microsoft.com/office/drawing/2014/chart" uri="{C3380CC4-5D6E-409C-BE32-E72D297353CC}">
                <c16:uniqueId val="{00000004-7394-4FFC-B64B-A37E68CCFB55}"/>
              </c:ext>
            </c:extLst>
          </c:dPt>
          <c:dLbls>
            <c:dLbl>
              <c:idx val="0"/>
              <c:tx>
                <c:rich>
                  <a:bodyPr wrap="square" lIns="38100" tIns="19050" rIns="38100" bIns="19050" anchor="ctr">
                    <a:spAutoFit/>
                  </a:bodyPr>
                  <a:lstStyle/>
                  <a:p>
                    <a:pPr>
                      <a:defRPr lang="en-US" sz="1100" b="0" i="0" u="none" strike="noStrike" kern="1200" baseline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defRPr>
                    </a:pPr>
                    <a:fld id="{155848AD-D3A7-41B9-912D-AC2E1DB9545E}" type="PERCENTAGE">
                      <a:rPr lang="en-US" sz="110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rPr>
                      <a:pPr>
                        <a:defRPr lang="en-US" sz="1100" b="0" i="0" u="none" strike="noStrik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defRPr>
                      </a:pPr>
                      <a:t>[ПРОЦЕНТ]</a:t>
                    </a:fld>
                    <a:endParaRPr lang="ru-RU"/>
                  </a:p>
                </c:rich>
              </c:tx>
              <c:spPr>
                <a:noFill/>
                <a:ln>
                  <a:noFill/>
                </a:ln>
                <a:effectLst/>
              </c:spPr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0-7394-4FFC-B64B-A37E68CCFB55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fld id="{8AD6F0D8-45F6-4DBA-857F-03FB68A7EA26}" type="PERCENTAGE">
                      <a:rPr lang="en-US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a:pPr/>
                      <a:t>[ПРОЦЕНТ]</a:t>
                    </a:fld>
                    <a:endParaRPr lang="ru-RU"/>
                  </a:p>
                </c:rich>
              </c:tx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2-7394-4FFC-B64B-A37E68CCFB55}"/>
                </c:ext>
              </c:extLst>
            </c:dLbl>
            <c:dLbl>
              <c:idx val="2"/>
              <c:layout>
                <c:manualLayout>
                  <c:x val="-8.4082214195235218E-4"/>
                  <c:y val="2.9227254765762136E-5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7394-4FFC-B64B-A37E68CCFB5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100" b="0">
                    <a:solidFill>
                      <a:schemeClr val="tx1"/>
                    </a:solidFill>
                    <a:latin typeface="Calibri" panose="020F0502020204030204" pitchFamily="34" charset="0"/>
                    <a:cs typeface="Calibri" panose="020F0502020204030204" pitchFamily="34" charset="0"/>
                  </a:defRPr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numRef>
              <c:f>Лист1!$A$2:$A$4</c:f>
              <c:numCache>
                <c:formatCode>General</c:formatCode>
                <c:ptCount val="3"/>
              </c:numCache>
            </c:numRef>
          </c:cat>
          <c:val>
            <c:numRef>
              <c:f>Лист1!$B$2:$B$4</c:f>
              <c:numCache>
                <c:formatCode>0%</c:formatCode>
                <c:ptCount val="3"/>
                <c:pt idx="0">
                  <c:v>0.34</c:v>
                </c:pt>
                <c:pt idx="1">
                  <c:v>0.27</c:v>
                </c:pt>
                <c:pt idx="2">
                  <c:v>0.39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7394-4FFC-B64B-A37E68CCFB5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50"/>
      </c:doughnutChart>
      <c:spPr>
        <a:noFill/>
      </c:spPr>
    </c:plotArea>
    <c:plotVisOnly val="1"/>
    <c:dispBlanksAs val="gap"/>
    <c:showDLblsOverMax val="0"/>
  </c:chart>
  <c:spPr>
    <a:noFill/>
  </c:spPr>
  <c:txPr>
    <a:bodyPr/>
    <a:lstStyle/>
    <a:p>
      <a:pPr>
        <a:defRPr sz="1800"/>
      </a:pPr>
      <a:endParaRPr lang="ru-RU"/>
    </a:p>
  </c:txPr>
  <c:externalData r:id="rId2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 b="1" i="0" u="none" strike="noStrike" kern="1200" spc="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pPr>
            <a:r>
              <a:rPr lang="ru-RU" sz="1200" b="1" dirty="0"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Эффекты от апробации</a:t>
            </a:r>
            <a:r>
              <a:rPr lang="ru-RU" sz="1200" b="1" baseline="0" dirty="0"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социального заказа </a:t>
            </a:r>
            <a:br>
              <a:rPr lang="ru-RU" sz="1200" b="1" baseline="0" dirty="0"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ru-RU" sz="1200" b="1" baseline="0" dirty="0">
                <a:solidFill>
                  <a:srgbClr val="00206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с позиции государственных (муниципальных) организаций </a:t>
            </a:r>
            <a:endParaRPr lang="ru-RU" sz="1200" b="1" dirty="0">
              <a:solidFill>
                <a:srgbClr val="002060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</c:rich>
      </c:tx>
      <c:layout>
        <c:manualLayout>
          <c:xMode val="edge"/>
          <c:yMode val="edge"/>
          <c:x val="0.21299356076084958"/>
          <c:y val="2.8476506881822496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marL="0" marR="0" lvl="0" indent="0" algn="ctr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 sz="1200" b="1" i="0" u="none" strike="noStrike" kern="1200" spc="0" baseline="0">
              <a:solidFill>
                <a:schemeClr val="tx1"/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defRPr>
          </a:pPr>
          <a:endParaRPr lang="ru-RU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Повлияло ли внедрение социального сертификата на охват дополнительным образованием детей, находящихся в трудной жизненной ситуации (дети с ОВЗ, дети-инвалиды, дети, оставшиеся без попечения родителей и др.)?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7F7DBE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BCAA-4CF9-B200-1FF28060A6ED}"/>
              </c:ext>
            </c:extLst>
          </c:dPt>
          <c:dLbls>
            <c:dLbl>
              <c:idx val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00" b="1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Calibri" panose="020F0502020204030204" pitchFamily="34" charset="0"/>
                      <a:ea typeface="+mn-ea"/>
                      <a:cs typeface="Calibri" panose="020F0502020204030204" pitchFamily="34" charset="0"/>
                    </a:defRPr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1-BCAA-4CF9-B200-1FF28060A6E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Лист1!$A$2:$A$6</c:f>
              <c:strCache>
                <c:ptCount val="5"/>
                <c:pt idx="0">
                  <c:v>Прозрачность зачисления и обучения детей</c:v>
                </c:pt>
                <c:pt idx="1">
                  <c:v>Необходимость четкого планирования объема средств и объема услуг</c:v>
                </c:pt>
                <c:pt idx="2">
                  <c:v>единый стандарт оказания услуги</c:v>
                </c:pt>
                <c:pt idx="3">
                  <c:v>самостоятельное планирование объема услуг исполнителем</c:v>
                </c:pt>
                <c:pt idx="4">
                  <c:v>нет значимого эффекта</c:v>
                </c:pt>
              </c:strCache>
            </c:strRef>
          </c:cat>
          <c:val>
            <c:numRef>
              <c:f>Лист1!$B$2:$B$6</c:f>
              <c:numCache>
                <c:formatCode>0.0%</c:formatCode>
                <c:ptCount val="5"/>
                <c:pt idx="0">
                  <c:v>0.33600000000000002</c:v>
                </c:pt>
                <c:pt idx="1">
                  <c:v>0.20499999999999999</c:v>
                </c:pt>
                <c:pt idx="2">
                  <c:v>0.18099999999999999</c:v>
                </c:pt>
                <c:pt idx="3">
                  <c:v>0.14000000000000001</c:v>
                </c:pt>
                <c:pt idx="4">
                  <c:v>0.13800000000000001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CAA-4CF9-B200-1FF28060A6ED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549044128"/>
        <c:axId val="549045760"/>
      </c:barChart>
      <c:catAx>
        <c:axId val="54904412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pPr>
            <a:endParaRPr lang="ru-RU"/>
          </a:p>
        </c:txPr>
        <c:crossAx val="549045760"/>
        <c:crosses val="autoZero"/>
        <c:auto val="1"/>
        <c:lblAlgn val="ctr"/>
        <c:lblOffset val="100"/>
        <c:noMultiLvlLbl val="0"/>
      </c:catAx>
      <c:valAx>
        <c:axId val="549045760"/>
        <c:scaling>
          <c:orientation val="minMax"/>
        </c:scaling>
        <c:delete val="1"/>
        <c:axPos val="l"/>
        <c:numFmt formatCode="0.0%" sourceLinked="1"/>
        <c:majorTickMark val="none"/>
        <c:minorTickMark val="none"/>
        <c:tickLblPos val="nextTo"/>
        <c:crossAx val="54904412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 b="0" i="0" u="none" strike="noStrike" kern="1200" spc="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r>
              <a:rPr lang="ru-RU" sz="1200" b="1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Эффекты от апробации социального заказа </a:t>
            </a:r>
            <a:br>
              <a:rPr lang="ru-RU" sz="1200" b="1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ru-RU" sz="1200" b="1" dirty="0">
                <a:solidFill>
                  <a:srgbClr val="00206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с позиции уполномоченного органа</a:t>
            </a:r>
          </a:p>
        </c:rich>
      </c:tx>
      <c:layout>
        <c:manualLayout>
          <c:xMode val="edge"/>
          <c:yMode val="edge"/>
          <c:x val="0.24606617699225428"/>
          <c:y val="0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marL="0" marR="0" lvl="0" indent="0" algn="ctr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 sz="1400" b="0" i="0" u="none" strike="noStrike" kern="1200" spc="0" baseline="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Повлияло ли внедрение социального сертификата на охват дополнительным образованием детей, находящихся в трудной жизненной ситуации (дети с ОВЗ, дети-инвалиды, дети, оставшиеся без попечения родителей и др.)?</c:v>
                </c:pt>
              </c:strCache>
            </c:strRef>
          </c:tx>
          <c:spPr>
            <a:solidFill>
              <a:srgbClr val="7F7DBE"/>
            </a:solidFill>
            <a:ln>
              <a:noFill/>
            </a:ln>
            <a:effectLst/>
          </c:spPr>
          <c:invertIfNegative val="0"/>
          <c:dLbls>
            <c:dLbl>
              <c:idx val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00" b="1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Calibri" panose="020F0502020204030204" pitchFamily="34" charset="0"/>
                      <a:ea typeface="+mn-ea"/>
                      <a:cs typeface="Calibri" panose="020F0502020204030204" pitchFamily="34" charset="0"/>
                    </a:defRPr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1-31FC-4ACE-BA92-D82B277102CD}"/>
                </c:ext>
              </c:extLst>
            </c:dLbl>
            <c:dLbl>
              <c:idx val="1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00" b="1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Calibri" panose="020F0502020204030204" pitchFamily="34" charset="0"/>
                      <a:ea typeface="+mn-ea"/>
                      <a:cs typeface="Calibri" panose="020F0502020204030204" pitchFamily="34" charset="0"/>
                    </a:defRPr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2-31FC-4ACE-BA92-D82B277102C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Лист1!$A$2:$A$7</c:f>
              <c:strCache>
                <c:ptCount val="6"/>
                <c:pt idx="0">
                  <c:v>определение востребованности программ, учета интересов детей</c:v>
                </c:pt>
                <c:pt idx="1">
                  <c:v>прозрачность планирования и выполнения показателей соцзаказа</c:v>
                </c:pt>
                <c:pt idx="2">
                  <c:v>включение программ в реестр других муниципалитетов</c:v>
                </c:pt>
                <c:pt idx="3">
                  <c:v>самостоятельное планирование объема услуг исполнителем</c:v>
                </c:pt>
                <c:pt idx="4">
                  <c:v>нет значимого эффекта</c:v>
                </c:pt>
                <c:pt idx="5">
                  <c:v>снижение бумажного документооброта</c:v>
                </c:pt>
              </c:strCache>
            </c:strRef>
          </c:cat>
          <c:val>
            <c:numRef>
              <c:f>Лист1!$B$2:$B$7</c:f>
              <c:numCache>
                <c:formatCode>0.0%</c:formatCode>
                <c:ptCount val="6"/>
                <c:pt idx="0">
                  <c:v>0.313</c:v>
                </c:pt>
                <c:pt idx="1">
                  <c:v>0.23699999999999999</c:v>
                </c:pt>
                <c:pt idx="2">
                  <c:v>0.128</c:v>
                </c:pt>
                <c:pt idx="3">
                  <c:v>0.127</c:v>
                </c:pt>
                <c:pt idx="4">
                  <c:v>0.124</c:v>
                </c:pt>
                <c:pt idx="5">
                  <c:v>7.0999999999999994E-2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1FC-4ACE-BA92-D82B277102CD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549044128"/>
        <c:axId val="549045760"/>
      </c:barChart>
      <c:catAx>
        <c:axId val="54904412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pPr>
            <a:endParaRPr lang="ru-RU"/>
          </a:p>
        </c:txPr>
        <c:crossAx val="549045760"/>
        <c:crosses val="autoZero"/>
        <c:auto val="1"/>
        <c:lblAlgn val="ctr"/>
        <c:lblOffset val="100"/>
        <c:noMultiLvlLbl val="0"/>
      </c:catAx>
      <c:valAx>
        <c:axId val="549045760"/>
        <c:scaling>
          <c:orientation val="minMax"/>
        </c:scaling>
        <c:delete val="1"/>
        <c:axPos val="l"/>
        <c:numFmt formatCode="0.0%" sourceLinked="1"/>
        <c:majorTickMark val="none"/>
        <c:minorTickMark val="none"/>
        <c:tickLblPos val="nextTo"/>
        <c:crossAx val="54904412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 b="0" i="0" u="none" strike="noStrike" kern="1200" spc="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r>
              <a:rPr lang="ru-RU" sz="1200" b="1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На Ваш взгляд, по каким причинам родители (законные представители) не используют социальный сертификат?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marL="0" marR="0" lvl="0" indent="0" algn="ctr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 sz="1400" b="0" i="0" u="none" strike="noStrike" kern="1200" spc="0" baseline="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Повлияло ли внедрение социального сертификата на охват дополнительным образованием детей, находящихся в трудной жизненной ситуации (дети с ОВЗ, дети-инвалиды, дети, оставшиеся без попечения родителей и др.)?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dLbl>
              <c:idx val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00" b="1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Calibri" panose="020F0502020204030204" pitchFamily="34" charset="0"/>
                      <a:ea typeface="+mn-ea"/>
                      <a:cs typeface="Calibri" panose="020F0502020204030204" pitchFamily="34" charset="0"/>
                    </a:defRPr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1-0AC2-4499-A357-48FF6D4D680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Лист1!$A$2:$A$7</c:f>
              <c:strCache>
                <c:ptCount val="6"/>
                <c:pt idx="0">
                  <c:v>нежелание предоставлять персональные данные</c:v>
                </c:pt>
                <c:pt idx="1">
                  <c:v>непонятен принцип его применения</c:v>
                </c:pt>
                <c:pt idx="2">
                  <c:v>отсутствуют подходящие кружки, секции или места в них</c:v>
                </c:pt>
                <c:pt idx="3">
                  <c:v>невозможно использовать в желаемых образовательных организациях</c:v>
                </c:pt>
                <c:pt idx="4">
                  <c:v>неудобная система использования</c:v>
                </c:pt>
                <c:pt idx="5">
                  <c:v>другое</c:v>
                </c:pt>
              </c:strCache>
            </c:strRef>
          </c:cat>
          <c:val>
            <c:numRef>
              <c:f>Лист1!$B$2:$B$7</c:f>
              <c:numCache>
                <c:formatCode>0.0%</c:formatCode>
                <c:ptCount val="6"/>
                <c:pt idx="0">
                  <c:v>0.36799999999999999</c:v>
                </c:pt>
                <c:pt idx="1">
                  <c:v>0.16</c:v>
                </c:pt>
                <c:pt idx="2">
                  <c:v>0.157</c:v>
                </c:pt>
                <c:pt idx="3">
                  <c:v>0.13900000000000001</c:v>
                </c:pt>
                <c:pt idx="4">
                  <c:v>0.113</c:v>
                </c:pt>
                <c:pt idx="5">
                  <c:v>6.3E-2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AC2-4499-A357-48FF6D4D6808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549044128"/>
        <c:axId val="549045760"/>
      </c:barChart>
      <c:catAx>
        <c:axId val="54904412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pPr>
            <a:endParaRPr lang="ru-RU"/>
          </a:p>
        </c:txPr>
        <c:crossAx val="549045760"/>
        <c:crosses val="autoZero"/>
        <c:auto val="1"/>
        <c:lblAlgn val="ctr"/>
        <c:lblOffset val="100"/>
        <c:noMultiLvlLbl val="0"/>
      </c:catAx>
      <c:valAx>
        <c:axId val="549045760"/>
        <c:scaling>
          <c:orientation val="minMax"/>
        </c:scaling>
        <c:delete val="1"/>
        <c:axPos val="l"/>
        <c:numFmt formatCode="0.0%" sourceLinked="1"/>
        <c:majorTickMark val="none"/>
        <c:minorTickMark val="none"/>
        <c:tickLblPos val="nextTo"/>
        <c:crossAx val="54904412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128" b="1" i="0" u="none" strike="noStrike" kern="1200" cap="all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sz="1200" cap="none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Какие вы видите барьеры при включении негосударственного сектора </a:t>
            </a:r>
            <a:br>
              <a:rPr lang="ru-RU" sz="1200" cap="none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ru-RU" sz="1200" cap="none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в реализацию социального заказа? </a:t>
            </a:r>
          </a:p>
        </c:rich>
      </c:tx>
      <c:layout>
        <c:manualLayout>
          <c:xMode val="edge"/>
          <c:yMode val="edge"/>
          <c:x val="0.10320447571320669"/>
          <c:y val="1.6138771407434298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28" b="1" i="0" u="none" strike="noStrike" kern="1200" cap="all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>
        <c:manualLayout>
          <c:layoutTarget val="inner"/>
          <c:xMode val="edge"/>
          <c:yMode val="edge"/>
          <c:x val="0.32735757262522713"/>
          <c:y val="0.22920888886253218"/>
          <c:w val="0.51846015656354572"/>
          <c:h val="0.66075010552680913"/>
        </c:manualLayout>
      </c:layout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Повлияло ли внедрение социального сертификата на охват дополнительным образованием детей, находящихся в трудной жизненной ситуации (дети с ОВЗ, дети-инвалиды, дети, оставшиеся без попечения родителей и др.)?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BD44-4860-B443-211BC4DC844F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BD44-4860-B443-211BC4DC844F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5-BD44-4860-B443-211BC4DC844F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7-BD44-4860-B443-211BC4DC844F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9-BD44-4860-B443-211BC4DC844F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B-BD44-4860-B443-211BC4DC844F}"/>
              </c:ext>
            </c:extLst>
          </c:dPt>
          <c:dLbls>
            <c:dLbl>
              <c:idx val="0"/>
              <c:layout>
                <c:manualLayout>
                  <c:x val="-6.3316750770478439E-3"/>
                  <c:y val="-8.069385703717151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100" b="1" i="0" u="none" strike="noStrike" kern="1200" spc="0" baseline="0">
                        <a:solidFill>
                          <a:schemeClr val="accent1"/>
                        </a:solidFill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defRPr>
                    </a:pPr>
                    <a:fld id="{4AB8A312-5125-4D65-A05B-6214893A8EB7}" type="CATEGORYNAME">
                      <a:rPr lang="ru-RU">
                        <a:solidFill>
                          <a:schemeClr val="tx1"/>
                        </a:solidFill>
                      </a:rPr>
                      <a:pPr>
                        <a:defRPr sz="1100">
                          <a:latin typeface="Calibri" panose="020F0502020204030204" pitchFamily="34" charset="0"/>
                          <a:cs typeface="Calibri" panose="020F0502020204030204" pitchFamily="34" charset="0"/>
                        </a:defRPr>
                      </a:pPr>
                      <a:t>[ИМЯ КАТЕГОРИИ]</a:t>
                    </a:fld>
                    <a:r>
                      <a:rPr lang="ru-RU" baseline="0" dirty="0">
                        <a:solidFill>
                          <a:schemeClr val="tx1"/>
                        </a:solidFill>
                      </a:rPr>
                      <a:t>; </a:t>
                    </a:r>
                    <a:fld id="{D55D4981-2D0F-4FFF-AA70-DEFCFC68E6BA}" type="VALUE">
                      <a:rPr lang="ru-RU" baseline="0">
                        <a:solidFill>
                          <a:schemeClr val="tx1"/>
                        </a:solidFill>
                      </a:rPr>
                      <a:pPr>
                        <a:defRPr sz="1100">
                          <a:latin typeface="Calibri" panose="020F0502020204030204" pitchFamily="34" charset="0"/>
                          <a:cs typeface="Calibri" panose="020F0502020204030204" pitchFamily="34" charset="0"/>
                        </a:defRPr>
                      </a:pPr>
                      <a:t>[ЗНАЧЕНИЕ]</a:t>
                    </a:fld>
                    <a:endParaRPr lang="ru-RU" baseline="0" dirty="0">
                      <a:solidFill>
                        <a:schemeClr val="tx1"/>
                      </a:solidFill>
                    </a:endParaRP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00" b="1" i="0" u="none" strike="noStrike" kern="1200" spc="0" baseline="0">
                      <a:solidFill>
                        <a:schemeClr val="accent1"/>
                      </a:solidFill>
                      <a:latin typeface="Calibri" panose="020F0502020204030204" pitchFamily="34" charset="0"/>
                      <a:ea typeface="+mn-ea"/>
                      <a:cs typeface="Calibri" panose="020F0502020204030204" pitchFamily="34" charset="0"/>
                    </a:defRPr>
                  </a:pPr>
                  <a:endParaRPr lang="ru-RU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BD44-4860-B443-211BC4DC844F}"/>
                </c:ext>
              </c:extLst>
            </c:dLbl>
            <c:dLbl>
              <c:idx val="1"/>
              <c:layout>
                <c:manualLayout>
                  <c:x val="-1.1080431384833727E-2"/>
                  <c:y val="1.8280017850074302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100" b="1" i="0" u="none" strike="noStrike" kern="1200" spc="0" baseline="0">
                        <a:solidFill>
                          <a:schemeClr val="accent1"/>
                        </a:solidFill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defRPr>
                    </a:pPr>
                    <a:fld id="{89A222CC-3E88-4F94-BCDA-D4D5705996AB}" type="CATEGORYNAME">
                      <a:rPr lang="ru-RU" sz="110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rPr>
                      <a:pPr>
                        <a:defRPr sz="1100">
                          <a:solidFill>
                            <a:schemeClr val="accent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defRPr>
                      </a:pPr>
                      <a:t>[ИМЯ КАТЕГОРИИ]</a:t>
                    </a:fld>
                    <a:r>
                      <a:rPr lang="ru-RU" sz="1100" baseline="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rPr>
                      <a:t>; </a:t>
                    </a:r>
                    <a:fld id="{12DF1221-F5AC-4590-A234-BB7DD4218BA4}" type="VALUE">
                      <a:rPr lang="ru-RU" sz="1100" baseline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rPr>
                      <a:pPr>
                        <a:defRPr sz="1100">
                          <a:solidFill>
                            <a:schemeClr val="accent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defRPr>
                      </a:pPr>
                      <a:t>[ЗНАЧЕНИЕ]</a:t>
                    </a:fld>
                    <a:endParaRPr lang="ru-RU" sz="1100" baseline="0" dirty="0">
                      <a:solidFill>
                        <a:schemeClr val="tx1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100" b="1" i="0" u="none" strike="noStrike" kern="1200" spc="0" baseline="0">
                      <a:solidFill>
                        <a:schemeClr val="accent1"/>
                      </a:solidFill>
                      <a:latin typeface="Calibri" panose="020F0502020204030204" pitchFamily="34" charset="0"/>
                      <a:ea typeface="+mn-ea"/>
                      <a:cs typeface="Calibri" panose="020F0502020204030204" pitchFamily="34" charset="0"/>
                    </a:defRPr>
                  </a:pPr>
                  <a:endParaRPr lang="ru-RU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5426960139529514"/>
                      <c:h val="0.13258000711207277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BD44-4860-B443-211BC4DC844F}"/>
                </c:ext>
              </c:extLst>
            </c:dLbl>
            <c:dLbl>
              <c:idx val="2"/>
              <c:layout>
                <c:manualLayout>
                  <c:x val="-5.381923815490669E-2"/>
                  <c:y val="-5.2451007074161574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100" b="1" i="0" u="none" strike="noStrike" kern="1200" spc="0" baseline="0">
                        <a:solidFill>
                          <a:schemeClr val="accent1"/>
                        </a:solidFill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defRPr>
                    </a:pPr>
                    <a:fld id="{FA148AC8-013F-470B-AEBF-63136E4C49C9}" type="CATEGORYNAME">
                      <a:rPr lang="ru-RU" sz="1100" b="1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rPr>
                      <a:pPr>
                        <a:defRPr sz="1100">
                          <a:solidFill>
                            <a:schemeClr val="accent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defRPr>
                      </a:pPr>
                      <a:t>[ИМЯ КАТЕГОРИИ]</a:t>
                    </a:fld>
                    <a:r>
                      <a:rPr lang="ru-RU" sz="1100" b="1" baseline="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rPr>
                      <a:t>; </a:t>
                    </a:r>
                    <a:fld id="{AB5CA23C-019A-4168-A9C7-12E3E542F07B}" type="VALUE">
                      <a:rPr lang="ru-RU" sz="1100" b="1" baseline="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rPr>
                      <a:pPr>
                        <a:defRPr sz="1100">
                          <a:solidFill>
                            <a:schemeClr val="accent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defRPr>
                      </a:pPr>
                      <a:t>[ЗНАЧЕНИЕ]</a:t>
                    </a:fld>
                    <a:endParaRPr lang="ru-RU" sz="1100" b="1" baseline="0" dirty="0">
                      <a:solidFill>
                        <a:schemeClr val="tx1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100" b="1" i="0" u="none" strike="noStrike" kern="1200" spc="0" baseline="0">
                      <a:solidFill>
                        <a:schemeClr val="accent1"/>
                      </a:solidFill>
                      <a:latin typeface="Calibri" panose="020F0502020204030204" pitchFamily="34" charset="0"/>
                      <a:ea typeface="+mn-ea"/>
                      <a:cs typeface="Calibri" panose="020F0502020204030204" pitchFamily="34" charset="0"/>
                    </a:defRPr>
                  </a:pPr>
                  <a:endParaRPr lang="ru-RU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7091127096328704"/>
                      <c:h val="5.0729538124035134E-2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5-BD44-4860-B443-211BC4DC844F}"/>
                </c:ext>
              </c:extLst>
            </c:dLbl>
            <c:dLbl>
              <c:idx val="3"/>
              <c:layout>
                <c:manualLayout>
                  <c:x val="-8.9698730258177845E-2"/>
                  <c:y val="-1.0759180938289535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100" b="0" i="0" u="none" strike="noStrike" kern="1200" spc="0" baseline="0">
                        <a:solidFill>
                          <a:schemeClr val="accent1"/>
                        </a:solidFill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defRPr>
                    </a:pPr>
                    <a:fld id="{E38261D8-4FFF-4D65-8185-B8CC8C380527}" type="CATEGORYNAME">
                      <a:rPr lang="ru-RU" sz="1100" b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rPr>
                      <a:pPr>
                        <a:defRPr sz="1100" b="0">
                          <a:solidFill>
                            <a:schemeClr val="accent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defRPr>
                      </a:pPr>
                      <a:t>[ИМЯ КАТЕГОРИИ]</a:t>
                    </a:fld>
                    <a:r>
                      <a:rPr lang="ru-RU" sz="1100" b="0" baseline="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rPr>
                      <a:t>; </a:t>
                    </a:r>
                    <a:fld id="{23D88DC5-9D6B-4DD9-8C66-910BF2512186}" type="VALUE">
                      <a:rPr lang="ru-RU" sz="1100" b="0" baseline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rPr>
                      <a:pPr>
                        <a:defRPr sz="1100" b="0">
                          <a:solidFill>
                            <a:schemeClr val="accent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defRPr>
                      </a:pPr>
                      <a:t>[ЗНАЧЕНИЕ]</a:t>
                    </a:fld>
                    <a:endParaRPr lang="ru-RU" sz="1100" b="0" baseline="0" dirty="0">
                      <a:solidFill>
                        <a:schemeClr val="tx1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100" b="0" i="0" u="none" strike="noStrike" kern="1200" spc="0" baseline="0">
                      <a:solidFill>
                        <a:schemeClr val="accent1"/>
                      </a:solidFill>
                      <a:latin typeface="Calibri" panose="020F0502020204030204" pitchFamily="34" charset="0"/>
                      <a:ea typeface="+mn-ea"/>
                      <a:cs typeface="Calibri" panose="020F0502020204030204" pitchFamily="34" charset="0"/>
                    </a:defRPr>
                  </a:pPr>
                  <a:endParaRPr lang="ru-RU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2746551023579253"/>
                      <c:h val="5.3419333358607525E-2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7-BD44-4860-B443-211BC4DC844F}"/>
                </c:ext>
              </c:extLst>
            </c:dLbl>
            <c:dLbl>
              <c:idx val="4"/>
              <c:layout>
                <c:manualLayout>
                  <c:x val="-5.1708679795890722E-2"/>
                  <c:y val="8.0693857037171315E-3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100" b="1" i="0" u="none" strike="noStrike" kern="1200" spc="0" baseline="0">
                        <a:solidFill>
                          <a:schemeClr val="accent1"/>
                        </a:solidFill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defRPr>
                    </a:pPr>
                    <a:fld id="{6D3A3727-0FB7-4210-8F93-FBDFE5A65DC1}" type="CATEGORYNAME">
                      <a:rPr lang="ru-RU" sz="1100" b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rPr>
                      <a:pPr>
                        <a:defRPr sz="1100">
                          <a:solidFill>
                            <a:schemeClr val="accent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defRPr>
                      </a:pPr>
                      <a:t>[ИМЯ КАТЕГОРИИ]</a:t>
                    </a:fld>
                    <a:r>
                      <a:rPr lang="ru-RU" sz="1100" b="0" baseline="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rPr>
                      <a:t>; </a:t>
                    </a:r>
                    <a:fld id="{8D638BE5-4DBD-4A81-95F3-08D8BF2D35F5}" type="VALUE">
                      <a:rPr lang="ru-RU" sz="1100" b="0" baseline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rPr>
                      <a:pPr>
                        <a:defRPr sz="1100">
                          <a:solidFill>
                            <a:schemeClr val="accent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defRPr>
                      </a:pPr>
                      <a:t>[ЗНАЧЕНИЕ]</a:t>
                    </a:fld>
                    <a:endParaRPr lang="ru-RU" sz="1100" b="0" baseline="0" dirty="0">
                      <a:solidFill>
                        <a:schemeClr val="tx1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100" b="1" i="0" u="none" strike="noStrike" kern="1200" spc="0" baseline="0">
                      <a:solidFill>
                        <a:schemeClr val="accent1"/>
                      </a:solidFill>
                      <a:latin typeface="Calibri" panose="020F0502020204030204" pitchFamily="34" charset="0"/>
                      <a:ea typeface="+mn-ea"/>
                      <a:cs typeface="Calibri" panose="020F0502020204030204" pitchFamily="34" charset="0"/>
                    </a:defRPr>
                  </a:pPr>
                  <a:endParaRPr lang="ru-RU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36639293112516857"/>
                      <c:h val="6.3761701932988524E-2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9-BD44-4860-B443-211BC4DC844F}"/>
                </c:ext>
              </c:extLst>
            </c:dLbl>
            <c:dLbl>
              <c:idx val="5"/>
              <c:layout>
                <c:manualLayout>
                  <c:x val="-1.055279179507974E-2"/>
                  <c:y val="-2.1518361876579063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100" b="1" i="0" u="none" strike="noStrike" kern="1200" spc="0" baseline="0">
                        <a:solidFill>
                          <a:schemeClr val="accent1"/>
                        </a:solidFill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defRPr>
                    </a:pPr>
                    <a:fld id="{47204906-D5E7-4B32-B206-DA13035835C5}" type="CATEGORYNAME">
                      <a:rPr lang="ru-RU" b="0">
                        <a:solidFill>
                          <a:schemeClr val="tx1"/>
                        </a:solidFill>
                      </a:rPr>
                      <a:pPr>
                        <a:defRPr sz="1100">
                          <a:solidFill>
                            <a:schemeClr val="accent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defRPr>
                      </a:pPr>
                      <a:t>[ИМЯ КАТЕГОРИИ]</a:t>
                    </a:fld>
                    <a:r>
                      <a:rPr lang="ru-RU" b="0" baseline="0" dirty="0">
                        <a:solidFill>
                          <a:schemeClr val="tx1"/>
                        </a:solidFill>
                      </a:rPr>
                      <a:t>; </a:t>
                    </a:r>
                    <a:fld id="{0CF2FBF6-FEFD-4BFF-BCEA-EA6BEFD08341}" type="VALUE">
                      <a:rPr lang="ru-RU" b="0" baseline="0">
                        <a:solidFill>
                          <a:schemeClr val="tx1"/>
                        </a:solidFill>
                      </a:rPr>
                      <a:pPr>
                        <a:defRPr sz="1100">
                          <a:solidFill>
                            <a:schemeClr val="accent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defRPr>
                      </a:pPr>
                      <a:t>[ЗНАЧЕНИЕ]</a:t>
                    </a:fld>
                    <a:endParaRPr lang="ru-RU" b="0" baseline="0" dirty="0">
                      <a:solidFill>
                        <a:schemeClr val="tx1"/>
                      </a:solidFill>
                    </a:endParaRP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00" b="1" i="0" u="none" strike="noStrike" kern="1200" spc="0" baseline="0">
                      <a:solidFill>
                        <a:schemeClr val="accent1"/>
                      </a:solidFill>
                      <a:latin typeface="Calibri" panose="020F0502020204030204" pitchFamily="34" charset="0"/>
                      <a:ea typeface="+mn-ea"/>
                      <a:cs typeface="Calibri" panose="020F0502020204030204" pitchFamily="34" charset="0"/>
                    </a:defRPr>
                  </a:pPr>
                  <a:endParaRPr lang="ru-RU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B-BD44-4860-B443-211BC4DC844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1" i="0" u="none" strike="noStrike" kern="1200" spc="0" baseline="0">
                    <a:solidFill>
                      <a:schemeClr val="accent1"/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1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Лист1!$A$2:$A$7</c:f>
              <c:strCache>
                <c:ptCount val="6"/>
                <c:pt idx="0">
                  <c:v>отсутствие лицензии</c:v>
                </c:pt>
                <c:pt idx="1">
                  <c:v>неравномерное присутствие в регионе </c:v>
                </c:pt>
                <c:pt idx="2">
                  <c:v>отсутствие опыта</c:v>
                </c:pt>
                <c:pt idx="3">
                  <c:v>нет барьеров</c:v>
                </c:pt>
                <c:pt idx="4">
                  <c:v>низкая оснащенность (МТБ)</c:v>
                </c:pt>
                <c:pt idx="5">
                  <c:v>другое</c:v>
                </c:pt>
              </c:strCache>
            </c:strRef>
          </c:cat>
          <c:val>
            <c:numRef>
              <c:f>Лист1!$B$2:$B$7</c:f>
              <c:numCache>
                <c:formatCode>0.0%</c:formatCode>
                <c:ptCount val="6"/>
                <c:pt idx="0">
                  <c:v>0.29499999999999998</c:v>
                </c:pt>
                <c:pt idx="1">
                  <c:v>0.22</c:v>
                </c:pt>
                <c:pt idx="2">
                  <c:v>0.219</c:v>
                </c:pt>
                <c:pt idx="3">
                  <c:v>0.13100000000000001</c:v>
                </c:pt>
                <c:pt idx="4">
                  <c:v>9.6000000000000002E-2</c:v>
                </c:pt>
                <c:pt idx="5">
                  <c:v>3.9E-2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C29-4A18-BB37-735BFA42B64F}"/>
            </c:ext>
          </c:extLst>
        </c:ser>
        <c:dLbls>
          <c:dLblPos val="outEnd"/>
          <c:showLegendKey val="0"/>
          <c:showVal val="0"/>
          <c:showCatName val="1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sz="12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Динамика включения негосударственного сектора </a:t>
            </a:r>
            <a:br>
              <a:rPr lang="ru-RU" sz="12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ru-RU" sz="12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в реализацию программ дополнительного образования</a:t>
            </a:r>
          </a:p>
        </c:rich>
      </c:tx>
      <c:layout>
        <c:manualLayout>
          <c:xMode val="edge"/>
          <c:yMode val="edge"/>
          <c:x val="0.12549671597454859"/>
          <c:y val="0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>
        <c:manualLayout>
          <c:layoutTarget val="inner"/>
          <c:xMode val="edge"/>
          <c:yMode val="edge"/>
          <c:x val="2.843902526411447E-2"/>
          <c:y val="0.23760358722454347"/>
          <c:w val="0.94312194947177108"/>
          <c:h val="0.68049460554151686"/>
        </c:manualLayout>
      </c:layout>
      <c:lineChart>
        <c:grouping val="standar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dLbls>
            <c:dLbl>
              <c:idx val="6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00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Calibri" panose="020F0502020204030204" pitchFamily="34" charset="0"/>
                      <a:ea typeface="+mn-ea"/>
                      <a:cs typeface="Calibri" panose="020F0502020204030204" pitchFamily="34" charset="0"/>
                    </a:defRPr>
                  </a:pPr>
                  <a:endParaRPr lang="ru-RU"/>
                </a:p>
              </c:txPr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3-2E5E-403A-B33B-F7711B9D6FC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defRPr>
                </a:pPr>
                <a:endParaRPr lang="ru-RU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Лист1!$A$2:$A$8</c:f>
              <c:strCache>
                <c:ptCount val="7"/>
                <c:pt idx="0">
                  <c:v>1 пол. 2021</c:v>
                </c:pt>
                <c:pt idx="1">
                  <c:v>2 пол. 2021</c:v>
                </c:pt>
                <c:pt idx="2">
                  <c:v>1 пол. 2022</c:v>
                </c:pt>
                <c:pt idx="3">
                  <c:v>2 пол. 2022</c:v>
                </c:pt>
                <c:pt idx="4">
                  <c:v>1 пол. 2023</c:v>
                </c:pt>
                <c:pt idx="5">
                  <c:v>2 пол. 2023</c:v>
                </c:pt>
                <c:pt idx="6">
                  <c:v>15.05.2024</c:v>
                </c:pt>
              </c:strCache>
            </c:strRef>
          </c:cat>
          <c:val>
            <c:numRef>
              <c:f>Лист1!$B$2:$B$8</c:f>
              <c:numCache>
                <c:formatCode>#,##0</c:formatCode>
                <c:ptCount val="7"/>
                <c:pt idx="0">
                  <c:v>2328</c:v>
                </c:pt>
                <c:pt idx="1">
                  <c:v>3171</c:v>
                </c:pt>
                <c:pt idx="2">
                  <c:v>3640</c:v>
                </c:pt>
                <c:pt idx="3">
                  <c:v>4309</c:v>
                </c:pt>
                <c:pt idx="4">
                  <c:v>4576</c:v>
                </c:pt>
                <c:pt idx="5">
                  <c:v>4835</c:v>
                </c:pt>
                <c:pt idx="6">
                  <c:v>4961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2E5E-403A-B33B-F7711B9D6FC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945538383"/>
        <c:axId val="1319388047"/>
      </c:lineChart>
      <c:catAx>
        <c:axId val="945538383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pPr>
            <a:endParaRPr lang="ru-RU"/>
          </a:p>
        </c:txPr>
        <c:crossAx val="1319388047"/>
        <c:crosses val="autoZero"/>
        <c:auto val="1"/>
        <c:lblAlgn val="ctr"/>
        <c:lblOffset val="100"/>
        <c:noMultiLvlLbl val="0"/>
      </c:catAx>
      <c:valAx>
        <c:axId val="1319388047"/>
        <c:scaling>
          <c:orientation val="minMax"/>
        </c:scaling>
        <c:delete val="1"/>
        <c:axPos val="l"/>
        <c:numFmt formatCode="#,##0" sourceLinked="1"/>
        <c:majorTickMark val="none"/>
        <c:minorTickMark val="none"/>
        <c:tickLblPos val="nextTo"/>
        <c:crossAx val="945538383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5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cs:styleClr val="auto"/>
    </cs:fontRef>
    <cs:defRPr sz="1330" b="1" i="0" u="none" strike="noStrike" kern="1200" spc="0" baseline="0"/>
  </cs:dataLabel>
  <cs:dataLabelCallout>
    <cs:lnRef idx="0">
      <cs:styleClr val="auto"/>
    </cs:lnRef>
    <cs:fillRef idx="0"/>
    <cs:effectRef idx="0"/>
    <cs:fontRef idx="minor">
      <cs:styleClr val="auto"/>
    </cs:fontRef>
    <cs:spPr>
      <a:solidFill>
        <a:schemeClr val="lt1"/>
      </a:solidFill>
      <a:ln>
        <a:solidFill>
          <a:schemeClr val="phClr"/>
        </a:solidFill>
      </a:ln>
    </cs:spPr>
    <cs:defRPr sz="133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635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10000"/>
          </a:prstClr>
        </a:outerShdw>
      </a:effectLst>
      <a:scene3d>
        <a:camera prst="orthographicFront"/>
        <a:lightRig rig="threePt" dir="t"/>
      </a:scene3d>
      <a:sp3d>
        <a:bevelT w="127000" h="127000"/>
        <a:bevelB w="127000" h="127000"/>
      </a:sp3d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cap="all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543AA94-0D54-4B8F-B18F-AE136DED0766}" type="datetimeFigureOut">
              <a:rPr lang="ru-RU" smtClean="0"/>
              <a:t>21.08.2024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3E4AD64-D15A-4DF6-A019-EBC009E45AB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6198407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2FA03B4-BB57-42D2-8653-67230AF7E06F}" type="datetimeFigureOut">
              <a:rPr lang="ru-RU" smtClean="0"/>
              <a:t>21.08.2024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616C90F-1A9C-4430-B80F-DD82B30FF18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925762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microsoft.com/office/2007/relationships/hdphoto" Target="../media/hdphoto1.wdp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8.png"/><Relationship Id="rId5" Type="http://schemas.microsoft.com/office/2007/relationships/hdphoto" Target="../media/hdphoto2.wdp"/><Relationship Id="rId4" Type="http://schemas.openxmlformats.org/officeDocument/2006/relationships/image" Target="../media/image7.pn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Рисунок 19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376558" y="150939"/>
            <a:ext cx="709496" cy="598869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525992" y="72673"/>
            <a:ext cx="686491" cy="686279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 userDrawn="1"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938874" y="76566"/>
            <a:ext cx="629234" cy="689695"/>
          </a:xfrm>
          <a:prstGeom prst="rect">
            <a:avLst/>
          </a:prstGeom>
        </p:spPr>
      </p:pic>
      <p:pic>
        <p:nvPicPr>
          <p:cNvPr id="31" name="Рисунок 30"/>
          <p:cNvPicPr>
            <a:picLocks noChangeAspect="1"/>
          </p:cNvPicPr>
          <p:nvPr userDrawn="1"/>
        </p:nvPicPr>
        <p:blipFill>
          <a:blip r:embed="rId5" cstate="screen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80943" y="4028921"/>
            <a:ext cx="4621590" cy="2397773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-4366" y="6426983"/>
            <a:ext cx="12196366" cy="11855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ru-RU" dirty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ru-RU" dirty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94B5D4-3C99-43C1-962D-553B45B5E290}" type="datetimeFigureOut">
              <a:rPr lang="ru-RU" smtClean="0"/>
              <a:t>21.08.2024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C33025-1796-4B6D-B3DD-6F73B8D15BA2}" type="slidenum">
              <a:rPr lang="ru-RU" smtClean="0"/>
              <a:t>‹#›</a:t>
            </a:fld>
            <a:endParaRPr lang="ru-RU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Прямоугольник 10"/>
          <p:cNvSpPr/>
          <p:nvPr userDrawn="1"/>
        </p:nvSpPr>
        <p:spPr>
          <a:xfrm>
            <a:off x="3614277" y="1163204"/>
            <a:ext cx="2531141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100" b="1" dirty="0">
                <a:latin typeface="+mj-lt"/>
              </a:rPr>
              <a:t>Санкт-Петербург </a:t>
            </a:r>
          </a:p>
          <a:p>
            <a:r>
              <a:rPr lang="ru-RU" sz="1100" b="1" dirty="0">
                <a:latin typeface="+mj-lt"/>
              </a:rPr>
              <a:t>17–18 мая 2024 года</a:t>
            </a:r>
          </a:p>
        </p:txBody>
      </p:sp>
      <p:cxnSp>
        <p:nvCxnSpPr>
          <p:cNvPr id="13" name="Прямая соединительная линия 12"/>
          <p:cNvCxnSpPr/>
          <p:nvPr userDrawn="1"/>
        </p:nvCxnSpPr>
        <p:spPr>
          <a:xfrm>
            <a:off x="5245696" y="1210496"/>
            <a:ext cx="0" cy="319414"/>
          </a:xfrm>
          <a:prstGeom prst="line">
            <a:avLst/>
          </a:prstGeom>
          <a:ln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Прямоугольник 15"/>
          <p:cNvSpPr/>
          <p:nvPr userDrawn="1"/>
        </p:nvSpPr>
        <p:spPr>
          <a:xfrm>
            <a:off x="5359674" y="1076510"/>
            <a:ext cx="448501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>
                <a:latin typeface="+mj-lt"/>
              </a:rPr>
              <a:t>ВСЕРОССИЙСКИЙ СЕМИНАР-СОВЕЩАНИЕ </a:t>
            </a:r>
            <a:r>
              <a:rPr lang="ru-RU" sz="1600" b="1" dirty="0">
                <a:latin typeface="+mj-lt"/>
              </a:rPr>
              <a:t>«СОЦЗАКАЗ. ИТОГИ»</a:t>
            </a:r>
          </a:p>
        </p:txBody>
      </p:sp>
      <p:cxnSp>
        <p:nvCxnSpPr>
          <p:cNvPr id="19" name="Прямая соединительная линия 18"/>
          <p:cNvCxnSpPr/>
          <p:nvPr userDrawn="1"/>
        </p:nvCxnSpPr>
        <p:spPr>
          <a:xfrm>
            <a:off x="5302685" y="1209191"/>
            <a:ext cx="0" cy="319414"/>
          </a:xfrm>
          <a:prstGeom prst="line">
            <a:avLst/>
          </a:prstGeom>
          <a:ln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/>
          <p:cNvSpPr/>
          <p:nvPr/>
        </p:nvSpPr>
        <p:spPr>
          <a:xfrm>
            <a:off x="-8748" y="6400800"/>
            <a:ext cx="12200747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33512845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1194B5D4-3C99-43C1-962D-553B45B5E290}" type="datetimeFigureOut">
              <a:rPr lang="ru-RU" smtClean="0"/>
              <a:t>21.08.2024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C7C33025-1796-4B6D-B3DD-6F73B8D15BA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580503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94B5D4-3C99-43C1-962D-553B45B5E290}" type="datetimeFigureOut">
              <a:rPr lang="ru-RU" smtClean="0"/>
              <a:t>21.08.2024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C33025-1796-4B6D-B3DD-6F73B8D15BA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9224370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94B5D4-3C99-43C1-962D-553B45B5E290}" type="datetimeFigureOut">
              <a:rPr lang="ru-RU" smtClean="0"/>
              <a:t>21.08.2024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C33025-1796-4B6D-B3DD-6F73B8D15BA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5730811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94B5D4-3C99-43C1-962D-553B45B5E290}" type="datetimeFigureOut">
              <a:rPr lang="ru-RU" smtClean="0"/>
              <a:t>21.08.2024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C33025-1796-4B6D-B3DD-6F73B8D15BA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384484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94B5D4-3C99-43C1-962D-553B45B5E290}" type="datetimeFigureOut">
              <a:rPr lang="ru-RU" smtClean="0"/>
              <a:t>21.08.2024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C33025-1796-4B6D-B3DD-6F73B8D15BA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895742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398324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94B5D4-3C99-43C1-962D-553B45B5E290}" type="datetimeFigureOut">
              <a:rPr lang="ru-RU" smtClean="0"/>
              <a:t>21.08.2024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C33025-1796-4B6D-B3DD-6F73B8D15BA2}" type="slidenum">
              <a:rPr lang="ru-RU" smtClean="0"/>
              <a:t>‹#›</a:t>
            </a:fld>
            <a:endParaRPr lang="ru-RU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522491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94B5D4-3C99-43C1-962D-553B45B5E290}" type="datetimeFigureOut">
              <a:rPr lang="ru-RU" smtClean="0"/>
              <a:t>21.08.2024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C33025-1796-4B6D-B3DD-6F73B8D15BA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600842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94B5D4-3C99-43C1-962D-553B45B5E290}" type="datetimeFigureOut">
              <a:rPr lang="ru-RU" smtClean="0"/>
              <a:t>21.08.2024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C33025-1796-4B6D-B3DD-6F73B8D15BA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602356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94B5D4-3C99-43C1-962D-553B45B5E290}" type="datetimeFigureOut">
              <a:rPr lang="ru-RU" smtClean="0"/>
              <a:t>21.08.2024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C33025-1796-4B6D-B3DD-6F73B8D15BA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373249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94B5D4-3C99-43C1-962D-553B45B5E290}" type="datetimeFigureOut">
              <a:rPr lang="ru-RU" smtClean="0"/>
              <a:t>21.08.2024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C33025-1796-4B6D-B3DD-6F73B8D15BA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783220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1_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274779" y="102000"/>
            <a:ext cx="645546" cy="695004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945039" y="93762"/>
            <a:ext cx="716961" cy="694643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 userDrawn="1"/>
        </p:nvPicPr>
        <p:blipFill rotWithShape="1">
          <a:blip r:embed="rId4" cstate="screen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980" b="100000" l="625" r="99688">
                        <a14:foregroundMark x1="1328" y1="2859" x2="2578" y2="98448"/>
                        <a14:foregroundMark x1="2578" y1="98121" x2="98359" y2="98856"/>
                        <a14:foregroundMark x1="98438" y1="98448" x2="97109" y2="4248"/>
                        <a14:foregroundMark x1="81133" y1="94363" x2="81133" y2="94363"/>
                        <a14:foregroundMark x1="38242" y1="65686" x2="38242" y2="65686"/>
                        <a14:backgroundMark x1="69492" y1="15114" x2="85156" y2="15114"/>
                      </a14:backgroundRemoval>
                    </a14:imgEffect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933322" y="3259645"/>
            <a:ext cx="5993394" cy="3106813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94B5D4-3C99-43C1-962D-553B45B5E290}" type="datetimeFigureOut">
              <a:rPr lang="ru-RU" smtClean="0"/>
              <a:t>21.08.2024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C33025-1796-4B6D-B3DD-6F73B8D15BA2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extBox 1"/>
          <p:cNvSpPr txBox="1"/>
          <p:nvPr userDrawn="1"/>
        </p:nvSpPr>
        <p:spPr>
          <a:xfrm>
            <a:off x="2399344" y="2479588"/>
            <a:ext cx="739016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400" dirty="0">
                <a:latin typeface="+mj-lt"/>
              </a:rPr>
              <a:t>Спасибо за внимание!</a:t>
            </a:r>
          </a:p>
        </p:txBody>
      </p:sp>
      <p:pic>
        <p:nvPicPr>
          <p:cNvPr id="11" name="Рисунок 10"/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8620073" y="158829"/>
            <a:ext cx="713294" cy="5974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09560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94B5D4-3C99-43C1-962D-553B45B5E290}" type="datetimeFigureOut">
              <a:rPr lang="ru-RU" smtClean="0"/>
              <a:t>21.08.2024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C33025-1796-4B6D-B3DD-6F73B8D15BA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94628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1194B5D4-3C99-43C1-962D-553B45B5E290}" type="datetimeFigureOut">
              <a:rPr lang="ru-RU" smtClean="0"/>
              <a:t>21.08.2024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C7C33025-1796-4B6D-B3DD-6F73B8D15BA2}" type="slidenum">
              <a:rPr lang="ru-RU" smtClean="0"/>
              <a:t>‹#›</a:t>
            </a:fld>
            <a:endParaRPr lang="ru-RU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568826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91" r:id="rId8"/>
    <p:sldLayoutId id="2147483690" r:id="rId9"/>
    <p:sldLayoutId id="2147483686" r:id="rId10"/>
    <p:sldLayoutId id="2147483687" r:id="rId11"/>
    <p:sldLayoutId id="2147483688" r:id="rId12"/>
    <p:sldLayoutId id="2147483689" r:id="rId13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chart" Target="../charts/chart4.xml"/><Relationship Id="rId4" Type="http://schemas.openxmlformats.org/officeDocument/2006/relationships/chart" Target="../charts/char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chart" Target="../charts/char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7" Type="http://schemas.openxmlformats.org/officeDocument/2006/relationships/image" Target="../media/image16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chart" Target="../charts/chart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71487" y="2780919"/>
            <a:ext cx="11029950" cy="1296162"/>
          </a:xfrm>
        </p:spPr>
        <p:txBody>
          <a:bodyPr>
            <a:noAutofit/>
          </a:bodyPr>
          <a:lstStyle/>
          <a:p>
            <a:pPr algn="ctr"/>
            <a:r>
              <a:rPr lang="ru-RU" sz="4000" dirty="0">
                <a:solidFill>
                  <a:srgbClr val="002060"/>
                </a:solidFill>
              </a:rPr>
              <a:t>Социально- экономические эффекты внедрения социального заказа в регионах России 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88459" y="4702012"/>
            <a:ext cx="4648107" cy="1143000"/>
          </a:xfrm>
        </p:spPr>
        <p:txBody>
          <a:bodyPr>
            <a:normAutofit/>
          </a:bodyPr>
          <a:lstStyle/>
          <a:p>
            <a:r>
              <a:rPr lang="ru-RU" sz="1400" dirty="0"/>
              <a:t>КОМАНДА всероссийского центра </a:t>
            </a:r>
            <a:br>
              <a:rPr lang="ru-RU" sz="1400" dirty="0"/>
            </a:br>
            <a:r>
              <a:rPr lang="ru-RU" sz="1400" dirty="0"/>
              <a:t>развития художественного творчества </a:t>
            </a:r>
            <a:br>
              <a:rPr lang="ru-RU" sz="1400" dirty="0"/>
            </a:br>
            <a:r>
              <a:rPr lang="ru-RU" sz="1400" dirty="0"/>
              <a:t>и гуманитарных технологий (</a:t>
            </a:r>
            <a:r>
              <a:rPr lang="ru-RU" sz="1400" dirty="0" err="1"/>
              <a:t>вцхт</a:t>
            </a:r>
            <a:r>
              <a:rPr lang="ru-RU" sz="1400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30243172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E946A3AA-C98E-4201-97E8-849F4610C5BB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451712" y="116458"/>
            <a:ext cx="488484" cy="629727"/>
          </a:xfrm>
          <a:prstGeom prst="rect">
            <a:avLst/>
          </a:prstGeom>
        </p:spPr>
      </p:pic>
      <p:cxnSp>
        <p:nvCxnSpPr>
          <p:cNvPr id="4" name="Прямая соединительная линия 3">
            <a:extLst>
              <a:ext uri="{FF2B5EF4-FFF2-40B4-BE49-F238E27FC236}">
                <a16:creationId xmlns:a16="http://schemas.microsoft.com/office/drawing/2014/main" id="{F65A7B49-AD1A-46A1-B916-33E65C6F5D27}"/>
              </a:ext>
            </a:extLst>
          </p:cNvPr>
          <p:cNvCxnSpPr/>
          <p:nvPr/>
        </p:nvCxnSpPr>
        <p:spPr>
          <a:xfrm>
            <a:off x="431960" y="521170"/>
            <a:ext cx="1092966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Заголовок 1">
            <a:extLst>
              <a:ext uri="{FF2B5EF4-FFF2-40B4-BE49-F238E27FC236}">
                <a16:creationId xmlns:a16="http://schemas.microsoft.com/office/drawing/2014/main" id="{8D4A2669-0731-4D24-B81B-3A9DA83497BA}"/>
              </a:ext>
            </a:extLst>
          </p:cNvPr>
          <p:cNvSpPr txBox="1">
            <a:spLocks/>
          </p:cNvSpPr>
          <p:nvPr/>
        </p:nvSpPr>
        <p:spPr>
          <a:xfrm>
            <a:off x="331677" y="81226"/>
            <a:ext cx="10382331" cy="439944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400" dirty="0">
                <a:solidFill>
                  <a:srgbClr val="002060"/>
                </a:solidFill>
              </a:rPr>
              <a:t>Внедрение социального заказа в субъектах РФ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227C303-E983-461E-ABBF-2A1B763C7AEA}"/>
              </a:ext>
            </a:extLst>
          </p:cNvPr>
          <p:cNvSpPr txBox="1"/>
          <p:nvPr/>
        </p:nvSpPr>
        <p:spPr>
          <a:xfrm>
            <a:off x="431960" y="1004408"/>
            <a:ext cx="5889710" cy="51663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lvl="0" indent="-171450">
              <a:lnSpc>
                <a:spcPct val="115000"/>
              </a:lnSpc>
              <a:buFont typeface="Wingdings" panose="05000000000000000000" pitchFamily="2" charset="2"/>
              <a:buChar char="§"/>
            </a:pPr>
            <a:r>
              <a:rPr lang="ru-RU" sz="13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Социальный заказ</a:t>
            </a:r>
            <a:r>
              <a:rPr lang="ru-RU" sz="1300" dirty="0">
                <a:solidFill>
                  <a:schemeClr val="dk1"/>
                </a:solidFill>
                <a:latin typeface="Century Gothic" panose="020B0502020202020204" pitchFamily="34" charset="0"/>
              </a:rPr>
              <a:t> по направлению деятельности «реализация дополнительных образовательных программ (за исключением дополнительных предпрофессиональных программ в области искусств)» внедряется </a:t>
            </a:r>
            <a:r>
              <a:rPr lang="ru-RU" sz="13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в</a:t>
            </a:r>
            <a:r>
              <a:rPr lang="ru-RU" sz="1300" dirty="0">
                <a:solidFill>
                  <a:schemeClr val="dk1"/>
                </a:solidFill>
                <a:latin typeface="Century Gothic" panose="020B0502020202020204" pitchFamily="34" charset="0"/>
              </a:rPr>
              <a:t> </a:t>
            </a:r>
            <a:r>
              <a:rPr lang="ru-RU" sz="13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84 регионах</a:t>
            </a:r>
          </a:p>
          <a:p>
            <a:pPr marL="171450" lvl="0" indent="-171450">
              <a:lnSpc>
                <a:spcPct val="115000"/>
              </a:lnSpc>
              <a:buFont typeface="Wingdings" panose="05000000000000000000" pitchFamily="2" charset="2"/>
              <a:buChar char="§"/>
            </a:pPr>
            <a:endParaRPr lang="ru-RU" sz="1300" b="1" dirty="0">
              <a:solidFill>
                <a:srgbClr val="002060"/>
              </a:solidFill>
              <a:latin typeface="Century Gothic" panose="020B0502020202020204" pitchFamily="34" charset="0"/>
            </a:endParaRPr>
          </a:p>
          <a:p>
            <a:pPr marL="171450" lvl="0" indent="-171450">
              <a:lnSpc>
                <a:spcPct val="115000"/>
              </a:lnSpc>
              <a:buFont typeface="Wingdings" panose="05000000000000000000" pitchFamily="2" charset="2"/>
              <a:buChar char="§"/>
            </a:pPr>
            <a:r>
              <a:rPr lang="ru-RU" sz="1300" dirty="0">
                <a:latin typeface="Century Gothic" panose="020B0502020202020204" pitchFamily="34" charset="0"/>
              </a:rPr>
              <a:t>Апробация социального заказа проходит в </a:t>
            </a:r>
            <a:r>
              <a:rPr lang="ru-RU" sz="13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2 097 муниципальных образованиях</a:t>
            </a:r>
            <a:r>
              <a:rPr lang="ru-RU" sz="1300" dirty="0">
                <a:latin typeface="Century Gothic" panose="020B0502020202020204" pitchFamily="34" charset="0"/>
              </a:rPr>
              <a:t> (91,8% от общего числа муниципалитетов)</a:t>
            </a:r>
            <a:endParaRPr lang="ru-RU" sz="1300" b="1" dirty="0">
              <a:solidFill>
                <a:srgbClr val="C00000"/>
              </a:solidFill>
              <a:latin typeface="Century Gothic" panose="020B0502020202020204" pitchFamily="34" charset="0"/>
            </a:endParaRPr>
          </a:p>
          <a:p>
            <a:pPr marL="171450" lvl="0" indent="-171450">
              <a:lnSpc>
                <a:spcPct val="115000"/>
              </a:lnSpc>
              <a:buFont typeface="Wingdings" panose="05000000000000000000" pitchFamily="2" charset="2"/>
              <a:buChar char="§"/>
            </a:pPr>
            <a:endParaRPr lang="ru-RU" sz="1300" b="1" dirty="0">
              <a:solidFill>
                <a:srgbClr val="C00000"/>
              </a:solidFill>
              <a:latin typeface="Century Gothic" panose="020B0502020202020204" pitchFamily="34" charset="0"/>
            </a:endParaRPr>
          </a:p>
          <a:p>
            <a:pPr marL="171450" lvl="0" indent="-171450">
              <a:lnSpc>
                <a:spcPct val="115000"/>
              </a:lnSpc>
              <a:buFont typeface="Wingdings" panose="05000000000000000000" pitchFamily="2" charset="2"/>
              <a:buChar char="§"/>
            </a:pPr>
            <a:r>
              <a:rPr lang="ru-RU" sz="1300" dirty="0">
                <a:latin typeface="Century Gothic" panose="020B0502020202020204" pitchFamily="34" charset="0"/>
              </a:rPr>
              <a:t>Всего с 1 января 2024 года по настоящий момент </a:t>
            </a:r>
            <a:r>
              <a:rPr lang="ru-RU" sz="13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выдано 4,7 млн социальных сертификатов</a:t>
            </a:r>
            <a:r>
              <a:rPr lang="ru-RU" sz="1300" dirty="0">
                <a:latin typeface="Century Gothic" panose="020B0502020202020204" pitchFamily="34" charset="0"/>
              </a:rPr>
              <a:t>, в т.ч. 55 355 сертификатов для детей </a:t>
            </a:r>
            <a:br>
              <a:rPr lang="ru-RU" sz="1300" dirty="0">
                <a:latin typeface="Century Gothic" panose="020B0502020202020204" pitchFamily="34" charset="0"/>
              </a:rPr>
            </a:br>
            <a:r>
              <a:rPr lang="ru-RU" sz="1300" dirty="0">
                <a:latin typeface="Century Gothic" panose="020B0502020202020204" pitchFamily="34" charset="0"/>
              </a:rPr>
              <a:t>с ОВЗ и детей-инвалидов</a:t>
            </a:r>
          </a:p>
          <a:p>
            <a:pPr marL="171450" lvl="0" indent="-171450">
              <a:lnSpc>
                <a:spcPct val="115000"/>
              </a:lnSpc>
              <a:buFont typeface="Wingdings" panose="05000000000000000000" pitchFamily="2" charset="2"/>
              <a:buChar char="§"/>
            </a:pPr>
            <a:endParaRPr lang="ru-RU" sz="1300" dirty="0">
              <a:latin typeface="Century Gothic" panose="020B0502020202020204" pitchFamily="34" charset="0"/>
            </a:endParaRPr>
          </a:p>
          <a:p>
            <a:pPr marL="171450" lvl="0" indent="-171450">
              <a:lnSpc>
                <a:spcPct val="115000"/>
              </a:lnSpc>
              <a:buFont typeface="Wingdings" panose="05000000000000000000" pitchFamily="2" charset="2"/>
              <a:buChar char="§"/>
            </a:pPr>
            <a:r>
              <a:rPr lang="ru-RU" sz="13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В реализации социального заказа участвуют 935 негосударственных организаций</a:t>
            </a:r>
            <a:r>
              <a:rPr lang="ru-RU" sz="1300" dirty="0">
                <a:latin typeface="Century Gothic" panose="020B0502020202020204" pitchFamily="34" charset="0"/>
              </a:rPr>
              <a:t>, которые реализуют дополнительные образовательные программы с использование социального сертификата.</a:t>
            </a:r>
          </a:p>
          <a:p>
            <a:pPr marL="171450" lvl="0" indent="-171450">
              <a:lnSpc>
                <a:spcPct val="115000"/>
              </a:lnSpc>
              <a:buFont typeface="Wingdings" panose="05000000000000000000" pitchFamily="2" charset="2"/>
              <a:buChar char="§"/>
            </a:pPr>
            <a:endParaRPr lang="ru-RU" sz="1300" dirty="0">
              <a:latin typeface="Century Gothic" panose="020B0502020202020204" pitchFamily="34" charset="0"/>
            </a:endParaRPr>
          </a:p>
          <a:p>
            <a:pPr marL="171450" lvl="0" indent="-171450">
              <a:lnSpc>
                <a:spcPct val="115000"/>
              </a:lnSpc>
              <a:buFont typeface="Wingdings" panose="05000000000000000000" pitchFamily="2" charset="2"/>
              <a:buChar char="§"/>
            </a:pPr>
            <a:r>
              <a:rPr lang="ru-RU" sz="13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Средняя продолжительность дополнительных общеразвивающих программ</a:t>
            </a:r>
            <a:r>
              <a:rPr lang="ru-RU" sz="1300" dirty="0">
                <a:latin typeface="Century Gothic" panose="020B0502020202020204" pitchFamily="34" charset="0"/>
              </a:rPr>
              <a:t>, реализующихся с использование социального сертификата, составляет </a:t>
            </a:r>
            <a:r>
              <a:rPr lang="ru-RU" sz="13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36 часов</a:t>
            </a:r>
          </a:p>
          <a:p>
            <a:pPr marL="171450" lvl="0" indent="-171450">
              <a:lnSpc>
                <a:spcPct val="115000"/>
              </a:lnSpc>
              <a:buFont typeface="Wingdings" panose="05000000000000000000" pitchFamily="2" charset="2"/>
              <a:buChar char="§"/>
            </a:pPr>
            <a:endParaRPr lang="ru-RU" sz="1400" b="1" dirty="0">
              <a:solidFill>
                <a:srgbClr val="002060"/>
              </a:solidFill>
              <a:latin typeface="Century Gothic" panose="020B0502020202020204" pitchFamily="34" charset="0"/>
            </a:endParaRPr>
          </a:p>
          <a:p>
            <a:pPr marL="171450" lvl="0" indent="-171450">
              <a:lnSpc>
                <a:spcPct val="115000"/>
              </a:lnSpc>
              <a:buFont typeface="Wingdings" panose="05000000000000000000" pitchFamily="2" charset="2"/>
              <a:buChar char="§"/>
            </a:pPr>
            <a:endParaRPr lang="ru-RU" sz="1400" b="1" dirty="0">
              <a:solidFill>
                <a:srgbClr val="002060"/>
              </a:solidFill>
              <a:latin typeface="Century Gothic" panose="020B0502020202020204" pitchFamily="34" charset="0"/>
            </a:endParaRPr>
          </a:p>
        </p:txBody>
      </p:sp>
      <p:graphicFrame>
        <p:nvGraphicFramePr>
          <p:cNvPr id="10" name="Диаграмма 9">
            <a:extLst>
              <a:ext uri="{FF2B5EF4-FFF2-40B4-BE49-F238E27FC236}">
                <a16:creationId xmlns:a16="http://schemas.microsoft.com/office/drawing/2014/main" id="{18A13A0F-33DE-4741-B7D2-FBC407FB0A3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855819182"/>
              </p:ext>
            </p:extLst>
          </p:nvPr>
        </p:nvGraphicFramePr>
        <p:xfrm>
          <a:off x="6797615" y="1064793"/>
          <a:ext cx="5142581" cy="391608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1" name="TextBox 10">
            <a:extLst>
              <a:ext uri="{FF2B5EF4-FFF2-40B4-BE49-F238E27FC236}">
                <a16:creationId xmlns:a16="http://schemas.microsoft.com/office/drawing/2014/main" id="{AF9BE4C4-E8C4-4E67-87FC-C25EEFC52511}"/>
              </a:ext>
            </a:extLst>
          </p:cNvPr>
          <p:cNvSpPr txBox="1"/>
          <p:nvPr/>
        </p:nvSpPr>
        <p:spPr>
          <a:xfrm>
            <a:off x="9038900" y="5729078"/>
            <a:ext cx="3058210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900" dirty="0">
                <a:solidFill>
                  <a:schemeClr val="bg1">
                    <a:lumMod val="65000"/>
                  </a:schemeClr>
                </a:solidFill>
              </a:rPr>
              <a:t>* данные ВЦХТ по итогам анкетирования региональных модельных центров и муниципальных опорных центров дополнительного образования детей, 1 595 респондентов</a:t>
            </a:r>
          </a:p>
        </p:txBody>
      </p:sp>
    </p:spTree>
    <p:extLst>
      <p:ext uri="{BB962C8B-B14F-4D97-AF65-F5344CB8AC3E}">
        <p14:creationId xmlns:p14="http://schemas.microsoft.com/office/powerpoint/2010/main" val="38264811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>
            <a:extLst>
              <a:ext uri="{FF2B5EF4-FFF2-40B4-BE49-F238E27FC236}">
                <a16:creationId xmlns:a16="http://schemas.microsoft.com/office/drawing/2014/main" id="{8D4A2669-0731-4D24-B81B-3A9DA83497BA}"/>
              </a:ext>
            </a:extLst>
          </p:cNvPr>
          <p:cNvSpPr txBox="1">
            <a:spLocks/>
          </p:cNvSpPr>
          <p:nvPr/>
        </p:nvSpPr>
        <p:spPr>
          <a:xfrm>
            <a:off x="331677" y="116458"/>
            <a:ext cx="11029950" cy="439944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400" dirty="0">
                <a:solidFill>
                  <a:srgbClr val="002060"/>
                </a:solidFill>
              </a:rPr>
              <a:t>Влияние социального сертификата на доступность </a:t>
            </a:r>
            <a:br>
              <a:rPr lang="ru-RU" sz="2400" dirty="0">
                <a:solidFill>
                  <a:srgbClr val="002060"/>
                </a:solidFill>
              </a:rPr>
            </a:br>
            <a:r>
              <a:rPr lang="ru-RU" sz="2400" dirty="0">
                <a:solidFill>
                  <a:srgbClr val="002060"/>
                </a:solidFill>
              </a:rPr>
              <a:t>программ дополнительного образования детей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F9BE4C4-E8C4-4E67-87FC-C25EEFC52511}"/>
              </a:ext>
            </a:extLst>
          </p:cNvPr>
          <p:cNvSpPr txBox="1"/>
          <p:nvPr/>
        </p:nvSpPr>
        <p:spPr>
          <a:xfrm>
            <a:off x="507375" y="5772363"/>
            <a:ext cx="3058210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900" dirty="0">
                <a:solidFill>
                  <a:schemeClr val="bg1">
                    <a:lumMod val="65000"/>
                  </a:schemeClr>
                </a:solidFill>
              </a:rPr>
              <a:t>* данные ВЦХТ по итогам анкетирования региональных модельных центров и муниципальных опорных центров дополнительного образования детей, 1 595 респондентов</a:t>
            </a:r>
          </a:p>
        </p:txBody>
      </p:sp>
      <p:cxnSp>
        <p:nvCxnSpPr>
          <p:cNvPr id="8" name="Прямая соединительная линия 7">
            <a:extLst>
              <a:ext uri="{FF2B5EF4-FFF2-40B4-BE49-F238E27FC236}">
                <a16:creationId xmlns:a16="http://schemas.microsoft.com/office/drawing/2014/main" id="{09D8A89E-E82B-44AC-8EFD-08479F3DA5EF}"/>
              </a:ext>
            </a:extLst>
          </p:cNvPr>
          <p:cNvCxnSpPr/>
          <p:nvPr/>
        </p:nvCxnSpPr>
        <p:spPr>
          <a:xfrm>
            <a:off x="431959" y="831721"/>
            <a:ext cx="1092966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79C36123-0907-4C40-8B3D-AF7BAEE2DCE0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515799" y="241538"/>
            <a:ext cx="488484" cy="629727"/>
          </a:xfrm>
          <a:prstGeom prst="rect">
            <a:avLst/>
          </a:prstGeom>
        </p:spPr>
      </p:pic>
      <p:graphicFrame>
        <p:nvGraphicFramePr>
          <p:cNvPr id="12" name="Диаграмма 11">
            <a:extLst>
              <a:ext uri="{FF2B5EF4-FFF2-40B4-BE49-F238E27FC236}">
                <a16:creationId xmlns:a16="http://schemas.microsoft.com/office/drawing/2014/main" id="{FD5BD10D-74DF-489B-8CDF-FEA9B8BAA8D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543960312"/>
              </p:ext>
            </p:extLst>
          </p:nvPr>
        </p:nvGraphicFramePr>
        <p:xfrm>
          <a:off x="282116" y="1640270"/>
          <a:ext cx="5664041" cy="399527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Прямоугольник: скругленные углы 2">
            <a:extLst>
              <a:ext uri="{FF2B5EF4-FFF2-40B4-BE49-F238E27FC236}">
                <a16:creationId xmlns:a16="http://schemas.microsoft.com/office/drawing/2014/main" id="{2EB71B94-DCCC-42F8-9DA6-78C3B1BE20CA}"/>
              </a:ext>
            </a:extLst>
          </p:cNvPr>
          <p:cNvSpPr/>
          <p:nvPr/>
        </p:nvSpPr>
        <p:spPr>
          <a:xfrm>
            <a:off x="603850" y="1052838"/>
            <a:ext cx="5020574" cy="481802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>
                <a:solidFill>
                  <a:schemeClr val="tx1"/>
                </a:solidFill>
              </a:rPr>
              <a:t>Позиция организаций, сопровождающих апробацию социального заказа в регионах/муниципалитетах</a:t>
            </a:r>
          </a:p>
        </p:txBody>
      </p:sp>
      <p:sp>
        <p:nvSpPr>
          <p:cNvPr id="13" name="Прямоугольник: скругленные углы 12">
            <a:extLst>
              <a:ext uri="{FF2B5EF4-FFF2-40B4-BE49-F238E27FC236}">
                <a16:creationId xmlns:a16="http://schemas.microsoft.com/office/drawing/2014/main" id="{A1CA5C7A-24AD-473E-96F7-4AFE1A9E5300}"/>
              </a:ext>
            </a:extLst>
          </p:cNvPr>
          <p:cNvSpPr/>
          <p:nvPr/>
        </p:nvSpPr>
        <p:spPr>
          <a:xfrm>
            <a:off x="6567578" y="1052838"/>
            <a:ext cx="5086234" cy="481802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>
                <a:solidFill>
                  <a:schemeClr val="tx1"/>
                </a:solidFill>
              </a:rPr>
              <a:t>Позиция родителей (законных представителей), </a:t>
            </a:r>
            <a:br>
              <a:rPr lang="ru-RU" sz="1400" dirty="0">
                <a:solidFill>
                  <a:schemeClr val="tx1"/>
                </a:solidFill>
              </a:rPr>
            </a:br>
            <a:r>
              <a:rPr lang="ru-RU" sz="1400" dirty="0">
                <a:solidFill>
                  <a:schemeClr val="tx1"/>
                </a:solidFill>
              </a:rPr>
              <a:t>получающих услугу с помощью социального сертификата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E495229-FF8A-4BE3-A4BD-82C1025FBD3B}"/>
              </a:ext>
            </a:extLst>
          </p:cNvPr>
          <p:cNvSpPr txBox="1"/>
          <p:nvPr/>
        </p:nvSpPr>
        <p:spPr>
          <a:xfrm>
            <a:off x="7069588" y="1822134"/>
            <a:ext cx="429799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Пользование социальным сертификатом</a:t>
            </a:r>
          </a:p>
        </p:txBody>
      </p:sp>
      <p:graphicFrame>
        <p:nvGraphicFramePr>
          <p:cNvPr id="15" name="Таблица 14">
            <a:extLst>
              <a:ext uri="{FF2B5EF4-FFF2-40B4-BE49-F238E27FC236}">
                <a16:creationId xmlns:a16="http://schemas.microsoft.com/office/drawing/2014/main" id="{B4E04421-2BA7-4D85-9AEF-1FE23F4065F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03655602"/>
              </p:ext>
            </p:extLst>
          </p:nvPr>
        </p:nvGraphicFramePr>
        <p:xfrm>
          <a:off x="8380375" y="2441249"/>
          <a:ext cx="3588971" cy="783720"/>
        </p:xfrm>
        <a:graphic>
          <a:graphicData uri="http://schemas.openxmlformats.org/drawingml/2006/table">
            <a:tbl>
              <a:tblPr firstRow="1" bandRow="1"/>
              <a:tblGrid>
                <a:gridCol w="358897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9pPr>
                    </a:lstStyle>
                    <a:p>
                      <a:pPr marL="230188" marR="0" lvl="0" indent="-230188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8200"/>
                        </a:buClr>
                        <a:buSzPct val="120000"/>
                        <a:buFont typeface="Wingdings 2" pitchFamily="18" charset="2"/>
                        <a:buChar char="¾"/>
                        <a:tabLst/>
                        <a:defRPr/>
                      </a:pPr>
                      <a:r>
                        <a:rPr kumimoji="0" lang="ru-RU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Да, пользуюсь</a:t>
                      </a:r>
                    </a:p>
                  </a:txBody>
                  <a:tcPr marL="121920" marR="121920" marT="46800" marB="4680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68772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marL="230188" marR="0" lvl="0" indent="-230188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6C4A0"/>
                        </a:buClr>
                        <a:buSzPct val="120000"/>
                        <a:buFont typeface="Wingdings 2" pitchFamily="18" charset="2"/>
                        <a:buChar char="¾"/>
                        <a:tabLst/>
                        <a:defRPr/>
                      </a:pPr>
                      <a:r>
                        <a:rPr kumimoji="0" lang="ru-RU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Нет, не пользуюсь</a:t>
                      </a:r>
                    </a:p>
                  </a:txBody>
                  <a:tcPr marL="121920" marR="121920" marT="46800" marB="4680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04688364"/>
                  </a:ext>
                </a:extLst>
              </a:tr>
              <a:tr h="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marL="230188" marR="0" lvl="0" indent="-230188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B2B2B2"/>
                        </a:buClr>
                        <a:buSzPct val="120000"/>
                        <a:buFont typeface="Wingdings 2" pitchFamily="18" charset="2"/>
                        <a:buChar char="¾"/>
                        <a:tabLst/>
                        <a:defRPr/>
                      </a:pPr>
                      <a:r>
                        <a:rPr kumimoji="0" lang="ru-RU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Не знаю, что это такое</a:t>
                      </a:r>
                    </a:p>
                  </a:txBody>
                  <a:tcPr marL="121920" marR="121920" marT="46800" marB="4680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7486067"/>
                  </a:ext>
                </a:extLst>
              </a:tr>
            </a:tbl>
          </a:graphicData>
        </a:graphic>
      </p:graphicFrame>
      <p:sp>
        <p:nvSpPr>
          <p:cNvPr id="16" name="TextBox 15">
            <a:extLst>
              <a:ext uri="{FF2B5EF4-FFF2-40B4-BE49-F238E27FC236}">
                <a16:creationId xmlns:a16="http://schemas.microsoft.com/office/drawing/2014/main" id="{F7AF756E-E7C2-4D68-A2F5-A73A4A91EAC0}"/>
              </a:ext>
            </a:extLst>
          </p:cNvPr>
          <p:cNvSpPr txBox="1"/>
          <p:nvPr/>
        </p:nvSpPr>
        <p:spPr>
          <a:xfrm>
            <a:off x="6829720" y="3891529"/>
            <a:ext cx="508016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Влияние социального сертификата на доступность кружков </a:t>
            </a:r>
          </a:p>
        </p:txBody>
      </p:sp>
      <p:grpSp>
        <p:nvGrpSpPr>
          <p:cNvPr id="17" name="Группа 16">
            <a:extLst>
              <a:ext uri="{FF2B5EF4-FFF2-40B4-BE49-F238E27FC236}">
                <a16:creationId xmlns:a16="http://schemas.microsoft.com/office/drawing/2014/main" id="{FBF97A07-BDEC-454E-8B3E-352043BF6CD3}"/>
              </a:ext>
            </a:extLst>
          </p:cNvPr>
          <p:cNvGrpSpPr/>
          <p:nvPr/>
        </p:nvGrpSpPr>
        <p:grpSpPr>
          <a:xfrm>
            <a:off x="5624424" y="2195581"/>
            <a:ext cx="3232481" cy="3601112"/>
            <a:chOff x="-5995" y="2520277"/>
            <a:chExt cx="3851229" cy="4083480"/>
          </a:xfrm>
        </p:grpSpPr>
        <p:graphicFrame>
          <p:nvGraphicFramePr>
            <p:cNvPr id="18" name="Диаграмма 16">
              <a:extLst>
                <a:ext uri="{FF2B5EF4-FFF2-40B4-BE49-F238E27FC236}">
                  <a16:creationId xmlns:a16="http://schemas.microsoft.com/office/drawing/2014/main" id="{20877570-9789-435D-8C17-F899451573A4}"/>
                </a:ext>
              </a:extLst>
            </p:cNvPr>
            <p:cNvGraphicFramePr/>
            <p:nvPr>
              <p:extLst>
                <p:ext uri="{D42A27DB-BD31-4B8C-83A1-F6EECF244321}">
                  <p14:modId xmlns:p14="http://schemas.microsoft.com/office/powerpoint/2010/main" val="2033509967"/>
                </p:ext>
              </p:extLst>
            </p:nvPr>
          </p:nvGraphicFramePr>
          <p:xfrm>
            <a:off x="7820" y="2520277"/>
            <a:ext cx="3837414" cy="1726478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4"/>
            </a:graphicData>
          </a:graphic>
        </p:graphicFrame>
        <p:graphicFrame>
          <p:nvGraphicFramePr>
            <p:cNvPr id="19" name="Диаграмма 16">
              <a:extLst>
                <a:ext uri="{FF2B5EF4-FFF2-40B4-BE49-F238E27FC236}">
                  <a16:creationId xmlns:a16="http://schemas.microsoft.com/office/drawing/2014/main" id="{43BD3C1E-7459-46D9-95A8-FFA3F3AF2F49}"/>
                </a:ext>
              </a:extLst>
            </p:cNvPr>
            <p:cNvGraphicFramePr/>
            <p:nvPr>
              <p:extLst>
                <p:ext uri="{D42A27DB-BD31-4B8C-83A1-F6EECF244321}">
                  <p14:modId xmlns:p14="http://schemas.microsoft.com/office/powerpoint/2010/main" val="1731043571"/>
                </p:ext>
              </p:extLst>
            </p:nvPr>
          </p:nvGraphicFramePr>
          <p:xfrm>
            <a:off x="-5995" y="4877279"/>
            <a:ext cx="3837415" cy="1726478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5"/>
            </a:graphicData>
          </a:graphic>
        </p:graphicFrame>
      </p:grpSp>
      <p:graphicFrame>
        <p:nvGraphicFramePr>
          <p:cNvPr id="20" name="Таблица 19">
            <a:extLst>
              <a:ext uri="{FF2B5EF4-FFF2-40B4-BE49-F238E27FC236}">
                <a16:creationId xmlns:a16="http://schemas.microsoft.com/office/drawing/2014/main" id="{B7765ED2-526D-42E8-9AE2-99CADD3D4E4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13498310"/>
              </p:ext>
            </p:extLst>
          </p:nvPr>
        </p:nvGraphicFramePr>
        <p:xfrm>
          <a:off x="8380375" y="4662419"/>
          <a:ext cx="3588971" cy="829440"/>
        </p:xfrm>
        <a:graphic>
          <a:graphicData uri="http://schemas.openxmlformats.org/drawingml/2006/table">
            <a:tbl>
              <a:tblPr firstRow="1" bandRow="1"/>
              <a:tblGrid>
                <a:gridCol w="358897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9pPr>
                    </a:lstStyle>
                    <a:p>
                      <a:pPr marL="230188" marR="0" lvl="0" indent="-230188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8200"/>
                        </a:buClr>
                        <a:buSzPct val="120000"/>
                        <a:buFont typeface="Wingdings 2" pitchFamily="18" charset="2"/>
                        <a:buChar char="¾"/>
                        <a:tabLst/>
                        <a:defRPr/>
                      </a:pPr>
                      <a:r>
                        <a:rPr kumimoji="0" lang="ru-RU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Доступность значительно улучшилась</a:t>
                      </a:r>
                    </a:p>
                  </a:txBody>
                  <a:tcPr marL="121920" marR="121920" marT="46800" marB="4680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68772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marL="230188" marR="0" lvl="0" indent="-230188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6C4A0"/>
                        </a:buClr>
                        <a:buSzPct val="120000"/>
                        <a:buFont typeface="Wingdings 2" pitchFamily="18" charset="2"/>
                        <a:buChar char="¾"/>
                        <a:tabLst/>
                        <a:defRPr/>
                      </a:pPr>
                      <a:r>
                        <a:rPr kumimoji="0" lang="ru-RU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Доступность немного улучшилась</a:t>
                      </a:r>
                    </a:p>
                  </a:txBody>
                  <a:tcPr marL="121920" marR="121920" marT="46800" marB="4680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04688364"/>
                  </a:ext>
                </a:extLst>
              </a:tr>
              <a:tr h="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marL="230188" marR="0" lvl="0" indent="-230188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B2B2B2"/>
                        </a:buClr>
                        <a:buSzPct val="120000"/>
                        <a:buFont typeface="Wingdings 2" pitchFamily="18" charset="2"/>
                        <a:buChar char="¾"/>
                        <a:tabLst/>
                        <a:defRPr/>
                      </a:pPr>
                      <a:r>
                        <a:rPr kumimoji="0" lang="ru-RU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Доступность не изменилась</a:t>
                      </a:r>
                    </a:p>
                  </a:txBody>
                  <a:tcPr marL="121920" marR="121920" marT="46800" marB="4680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7486067"/>
                  </a:ext>
                </a:extLst>
              </a:tr>
            </a:tbl>
          </a:graphicData>
        </a:graphic>
      </p:graphicFrame>
      <p:sp>
        <p:nvSpPr>
          <p:cNvPr id="21" name="TextBox 20">
            <a:extLst>
              <a:ext uri="{FF2B5EF4-FFF2-40B4-BE49-F238E27FC236}">
                <a16:creationId xmlns:a16="http://schemas.microsoft.com/office/drawing/2014/main" id="{FFB3F219-160D-4829-BB83-5727B2056815}"/>
              </a:ext>
            </a:extLst>
          </p:cNvPr>
          <p:cNvSpPr txBox="1"/>
          <p:nvPr/>
        </p:nvSpPr>
        <p:spPr>
          <a:xfrm>
            <a:off x="9369802" y="5772363"/>
            <a:ext cx="2570671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900" dirty="0">
                <a:solidFill>
                  <a:schemeClr val="bg1">
                    <a:lumMod val="65000"/>
                  </a:schemeClr>
                </a:solidFill>
              </a:rPr>
              <a:t>* данные социологического исследования ВЦХТ по итогам анкетирования 67 088 родителей (законных представителей), декабрь 2023</a:t>
            </a:r>
          </a:p>
        </p:txBody>
      </p:sp>
      <p:pic>
        <p:nvPicPr>
          <p:cNvPr id="22" name="Picture 4" descr="Picture background">
            <a:extLst>
              <a:ext uri="{FF2B5EF4-FFF2-40B4-BE49-F238E27FC236}">
                <a16:creationId xmlns:a16="http://schemas.microsoft.com/office/drawing/2014/main" id="{7A7CE887-E43B-4038-BA1A-C331C690BD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26130" y="5086046"/>
            <a:ext cx="2928152" cy="6179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1673986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>
            <a:extLst>
              <a:ext uri="{FF2B5EF4-FFF2-40B4-BE49-F238E27FC236}">
                <a16:creationId xmlns:a16="http://schemas.microsoft.com/office/drawing/2014/main" id="{8D4A2669-0731-4D24-B81B-3A9DA83497BA}"/>
              </a:ext>
            </a:extLst>
          </p:cNvPr>
          <p:cNvSpPr txBox="1">
            <a:spLocks/>
          </p:cNvSpPr>
          <p:nvPr/>
        </p:nvSpPr>
        <p:spPr>
          <a:xfrm>
            <a:off x="331677" y="116458"/>
            <a:ext cx="11029950" cy="439944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400" dirty="0">
                <a:solidFill>
                  <a:srgbClr val="002060"/>
                </a:solidFill>
              </a:rPr>
              <a:t>Социально-экономические эффекты апробации социального заказа </a:t>
            </a:r>
          </a:p>
        </p:txBody>
      </p:sp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9109420C-4398-4388-9129-1866AD7F4798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451712" y="116458"/>
            <a:ext cx="488484" cy="629727"/>
          </a:xfrm>
          <a:prstGeom prst="rect">
            <a:avLst/>
          </a:prstGeom>
        </p:spPr>
      </p:pic>
      <p:cxnSp>
        <p:nvCxnSpPr>
          <p:cNvPr id="23" name="Прямая соединительная линия 22">
            <a:extLst>
              <a:ext uri="{FF2B5EF4-FFF2-40B4-BE49-F238E27FC236}">
                <a16:creationId xmlns:a16="http://schemas.microsoft.com/office/drawing/2014/main" id="{23C1AF76-2E69-4424-BF5B-FDC4D150EE88}"/>
              </a:ext>
            </a:extLst>
          </p:cNvPr>
          <p:cNvCxnSpPr/>
          <p:nvPr/>
        </p:nvCxnSpPr>
        <p:spPr>
          <a:xfrm>
            <a:off x="431960" y="521170"/>
            <a:ext cx="1092966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4" name="Диаграмма 23">
            <a:extLst>
              <a:ext uri="{FF2B5EF4-FFF2-40B4-BE49-F238E27FC236}">
                <a16:creationId xmlns:a16="http://schemas.microsoft.com/office/drawing/2014/main" id="{EAAD5EEF-98F5-4D88-BD81-EBB7AF52B7A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038307772"/>
              </p:ext>
            </p:extLst>
          </p:nvPr>
        </p:nvGraphicFramePr>
        <p:xfrm>
          <a:off x="189337" y="1062573"/>
          <a:ext cx="5307525" cy="401383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25" name="Диаграмма 24">
            <a:extLst>
              <a:ext uri="{FF2B5EF4-FFF2-40B4-BE49-F238E27FC236}">
                <a16:creationId xmlns:a16="http://schemas.microsoft.com/office/drawing/2014/main" id="{D1981249-C525-4C19-B153-5CFB38A8117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727530826"/>
              </p:ext>
            </p:extLst>
          </p:nvPr>
        </p:nvGraphicFramePr>
        <p:xfrm>
          <a:off x="5931299" y="1062573"/>
          <a:ext cx="5904142" cy="401383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cxnSp>
        <p:nvCxnSpPr>
          <p:cNvPr id="4" name="Прямая соединительная линия 3">
            <a:extLst>
              <a:ext uri="{FF2B5EF4-FFF2-40B4-BE49-F238E27FC236}">
                <a16:creationId xmlns:a16="http://schemas.microsoft.com/office/drawing/2014/main" id="{6DBFC79F-05EA-48D2-AE9E-F3B1CF7AD558}"/>
              </a:ext>
            </a:extLst>
          </p:cNvPr>
          <p:cNvCxnSpPr/>
          <p:nvPr/>
        </p:nvCxnSpPr>
        <p:spPr>
          <a:xfrm>
            <a:off x="5693430" y="1175501"/>
            <a:ext cx="0" cy="4071668"/>
          </a:xfrm>
          <a:prstGeom prst="line">
            <a:avLst/>
          </a:prstGeom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27" name="TextBox 26">
            <a:extLst>
              <a:ext uri="{FF2B5EF4-FFF2-40B4-BE49-F238E27FC236}">
                <a16:creationId xmlns:a16="http://schemas.microsoft.com/office/drawing/2014/main" id="{664B8A39-678B-4EA6-8FB8-982EB5BBAAF5}"/>
              </a:ext>
            </a:extLst>
          </p:cNvPr>
          <p:cNvSpPr txBox="1"/>
          <p:nvPr/>
        </p:nvSpPr>
        <p:spPr>
          <a:xfrm>
            <a:off x="8946073" y="5750959"/>
            <a:ext cx="3058210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900" dirty="0">
                <a:solidFill>
                  <a:schemeClr val="bg1">
                    <a:lumMod val="65000"/>
                  </a:schemeClr>
                </a:solidFill>
              </a:rPr>
              <a:t>* данные ВЦХТ по итогам анкетирования региональных модельных центров и муниципальных опорных центров дополнительного образования детей, 1 595 респондентов</a:t>
            </a:r>
          </a:p>
        </p:txBody>
      </p:sp>
      <p:pic>
        <p:nvPicPr>
          <p:cNvPr id="28" name="Picture 4" descr="Picture background">
            <a:extLst>
              <a:ext uri="{FF2B5EF4-FFF2-40B4-BE49-F238E27FC236}">
                <a16:creationId xmlns:a16="http://schemas.microsoft.com/office/drawing/2014/main" id="{343AC975-D6BF-40D8-AC2C-49847F49F4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89338" y="4022039"/>
            <a:ext cx="1186058" cy="8346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4" descr="Picture background">
            <a:extLst>
              <a:ext uri="{FF2B5EF4-FFF2-40B4-BE49-F238E27FC236}">
                <a16:creationId xmlns:a16="http://schemas.microsoft.com/office/drawing/2014/main" id="{7EE463F2-03B4-41D1-95A2-D1EC35FD02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931299" y="4022039"/>
            <a:ext cx="2134400" cy="12010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4526537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>
            <a:extLst>
              <a:ext uri="{FF2B5EF4-FFF2-40B4-BE49-F238E27FC236}">
                <a16:creationId xmlns:a16="http://schemas.microsoft.com/office/drawing/2014/main" id="{8D4A2669-0731-4D24-B81B-3A9DA83497BA}"/>
              </a:ext>
            </a:extLst>
          </p:cNvPr>
          <p:cNvSpPr txBox="1">
            <a:spLocks/>
          </p:cNvSpPr>
          <p:nvPr/>
        </p:nvSpPr>
        <p:spPr>
          <a:xfrm>
            <a:off x="331677" y="116458"/>
            <a:ext cx="11029950" cy="439944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400" dirty="0">
                <a:solidFill>
                  <a:srgbClr val="002060"/>
                </a:solidFill>
              </a:rPr>
              <a:t>Использование социального сертификата родителями (законными представителями)</a:t>
            </a:r>
          </a:p>
        </p:txBody>
      </p:sp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9109420C-4398-4388-9129-1866AD7F4798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451712" y="116458"/>
            <a:ext cx="488484" cy="629727"/>
          </a:xfrm>
          <a:prstGeom prst="rect">
            <a:avLst/>
          </a:prstGeom>
        </p:spPr>
      </p:pic>
      <p:cxnSp>
        <p:nvCxnSpPr>
          <p:cNvPr id="23" name="Прямая соединительная линия 22">
            <a:extLst>
              <a:ext uri="{FF2B5EF4-FFF2-40B4-BE49-F238E27FC236}">
                <a16:creationId xmlns:a16="http://schemas.microsoft.com/office/drawing/2014/main" id="{23C1AF76-2E69-4424-BF5B-FDC4D150EE88}"/>
              </a:ext>
            </a:extLst>
          </p:cNvPr>
          <p:cNvCxnSpPr/>
          <p:nvPr/>
        </p:nvCxnSpPr>
        <p:spPr>
          <a:xfrm>
            <a:off x="431960" y="521170"/>
            <a:ext cx="1092966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Группа 1">
            <a:extLst>
              <a:ext uri="{FF2B5EF4-FFF2-40B4-BE49-F238E27FC236}">
                <a16:creationId xmlns:a16="http://schemas.microsoft.com/office/drawing/2014/main" id="{A3592ED3-83DC-4962-9772-55934231B9AA}"/>
              </a:ext>
            </a:extLst>
          </p:cNvPr>
          <p:cNvGrpSpPr/>
          <p:nvPr/>
        </p:nvGrpSpPr>
        <p:grpSpPr>
          <a:xfrm>
            <a:off x="431960" y="810155"/>
            <a:ext cx="5164528" cy="5114663"/>
            <a:chOff x="431960" y="746185"/>
            <a:chExt cx="5164528" cy="5114663"/>
          </a:xfrm>
        </p:grpSpPr>
        <p:sp>
          <p:nvSpPr>
            <p:cNvPr id="19" name="Прямоугольник 18">
              <a:extLst>
                <a:ext uri="{FF2B5EF4-FFF2-40B4-BE49-F238E27FC236}">
                  <a16:creationId xmlns:a16="http://schemas.microsoft.com/office/drawing/2014/main" id="{C7E742B7-CBB6-4F5A-82E1-2B3E5E52D06B}"/>
                </a:ext>
              </a:extLst>
            </p:cNvPr>
            <p:cNvSpPr/>
            <p:nvPr/>
          </p:nvSpPr>
          <p:spPr>
            <a:xfrm>
              <a:off x="1021098" y="852556"/>
              <a:ext cx="4575390" cy="492699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ts val="1300"/>
                </a:lnSpc>
              </a:pPr>
              <a:r>
                <a:rPr lang="ru-RU" sz="1200" dirty="0">
                  <a:latin typeface="Calibri" panose="020F0502020204030204" pitchFamily="34" charset="0"/>
                  <a:cs typeface="Calibri" panose="020F0502020204030204" pitchFamily="34" charset="0"/>
                </a:rPr>
                <a:t>Социальный сертификат дает возможность записать ребенка </a:t>
              </a:r>
              <a:br>
                <a:rPr lang="ru-RU" sz="1200" dirty="0">
                  <a:latin typeface="Calibri" panose="020F0502020204030204" pitchFamily="34" charset="0"/>
                  <a:cs typeface="Calibri" panose="020F0502020204030204" pitchFamily="34" charset="0"/>
                </a:rPr>
              </a:br>
              <a:r>
                <a:rPr lang="ru-RU" sz="1200" dirty="0">
                  <a:latin typeface="Calibri" panose="020F0502020204030204" pitchFamily="34" charset="0"/>
                  <a:cs typeface="Calibri" panose="020F0502020204030204" pitchFamily="34" charset="0"/>
                </a:rPr>
                <a:t>на </a:t>
              </a:r>
              <a:r>
                <a:rPr lang="ru-RU" sz="1200" dirty="0">
                  <a:solidFill>
                    <a:schemeClr val="bg1"/>
                  </a:solidFill>
                  <a:highlight>
                    <a:srgbClr val="EB670A"/>
                  </a:highlight>
                  <a:latin typeface="Calibri" panose="020F0502020204030204" pitchFamily="34" charset="0"/>
                  <a:cs typeface="Calibri" panose="020F0502020204030204" pitchFamily="34" charset="0"/>
                </a:rPr>
                <a:t>самые популярные программы.</a:t>
              </a:r>
              <a:r>
                <a:rPr lang="ru-RU" sz="1200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endParaRPr lang="ru-RU" sz="120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  <a:p>
              <a:pPr>
                <a:lnSpc>
                  <a:spcPts val="1300"/>
                </a:lnSpc>
              </a:pPr>
              <a:r>
                <a:rPr lang="ru-RU" sz="1200" dirty="0">
                  <a:latin typeface="Calibri" panose="020F0502020204030204" pitchFamily="34" charset="0"/>
                  <a:cs typeface="Calibri" panose="020F0502020204030204" pitchFamily="34" charset="0"/>
                </a:rPr>
                <a:t>Ведь без сертификата места в таких программах ограничены, </a:t>
              </a:r>
              <a:br>
                <a:rPr lang="ru-RU" sz="1200" dirty="0">
                  <a:latin typeface="Calibri" panose="020F0502020204030204" pitchFamily="34" charset="0"/>
                  <a:cs typeface="Calibri" panose="020F0502020204030204" pitchFamily="34" charset="0"/>
                </a:rPr>
              </a:br>
              <a:r>
                <a:rPr lang="ru-RU" sz="1200" dirty="0">
                  <a:latin typeface="Calibri" panose="020F0502020204030204" pitchFamily="34" charset="0"/>
                  <a:cs typeface="Calibri" panose="020F0502020204030204" pitchFamily="34" charset="0"/>
                </a:rPr>
                <a:t>а с сертификатом образовательная программа </a:t>
              </a:r>
              <a:r>
                <a:rPr lang="ru-RU" sz="1200" b="1" u="sng" dirty="0">
                  <a:latin typeface="Calibri" panose="020F0502020204030204" pitchFamily="34" charset="0"/>
                  <a:cs typeface="Calibri" panose="020F0502020204030204" pitchFamily="34" charset="0"/>
                </a:rPr>
                <a:t>может открыть дополнительные</a:t>
              </a:r>
              <a:r>
                <a:rPr lang="ru-RU" sz="1200" dirty="0">
                  <a:latin typeface="Calibri" panose="020F0502020204030204" pitchFamily="34" charset="0"/>
                  <a:cs typeface="Calibri" panose="020F0502020204030204" pitchFamily="34" charset="0"/>
                </a:rPr>
                <a:t>!</a:t>
              </a:r>
            </a:p>
            <a:p>
              <a:pPr>
                <a:lnSpc>
                  <a:spcPts val="1300"/>
                </a:lnSpc>
              </a:pPr>
              <a:endParaRPr lang="ru-RU" sz="120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  <a:p>
              <a:pPr>
                <a:lnSpc>
                  <a:spcPts val="1300"/>
                </a:lnSpc>
              </a:pPr>
              <a:endParaRPr lang="ru-RU" sz="120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  <a:p>
              <a:pPr>
                <a:lnSpc>
                  <a:spcPts val="1300"/>
                </a:lnSpc>
              </a:pPr>
              <a:endParaRPr lang="ru-RU" sz="120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  <a:p>
              <a:pPr>
                <a:lnSpc>
                  <a:spcPts val="1300"/>
                </a:lnSpc>
              </a:pPr>
              <a:r>
                <a:rPr lang="ru-RU" sz="1200" dirty="0">
                  <a:latin typeface="Calibri" panose="020F0502020204030204" pitchFamily="34" charset="0"/>
                  <a:cs typeface="Calibri" panose="020F0502020204030204" pitchFamily="34" charset="0"/>
                </a:rPr>
                <a:t>Можно пойти не только в государственное (муниципальное) учреждение, но и к частнику.</a:t>
              </a:r>
            </a:p>
            <a:p>
              <a:pPr>
                <a:lnSpc>
                  <a:spcPts val="1300"/>
                </a:lnSpc>
              </a:pPr>
              <a:r>
                <a:rPr lang="ru-RU" sz="1200" dirty="0">
                  <a:latin typeface="Calibri" panose="020F0502020204030204" pitchFamily="34" charset="0"/>
                  <a:cs typeface="Calibri" panose="020F0502020204030204" pitchFamily="34" charset="0"/>
                </a:rPr>
                <a:t>Таким образом, у родителей появляется возможность </a:t>
              </a:r>
              <a:r>
                <a:rPr lang="ru-RU" sz="1200" dirty="0">
                  <a:solidFill>
                    <a:schemeClr val="bg1"/>
                  </a:solidFill>
                  <a:highlight>
                    <a:srgbClr val="EB670A"/>
                  </a:highlight>
                  <a:latin typeface="Calibri" panose="020F0502020204030204" pitchFamily="34" charset="0"/>
                  <a:cs typeface="Calibri" panose="020F0502020204030204" pitchFamily="34" charset="0"/>
                </a:rPr>
                <a:t>экономии собственных средств </a:t>
              </a:r>
              <a:r>
                <a:rPr lang="ru-RU" sz="1200" dirty="0">
                  <a:latin typeface="Calibri" panose="020F0502020204030204" pitchFamily="34" charset="0"/>
                  <a:cs typeface="Calibri" panose="020F0502020204030204" pitchFamily="34" charset="0"/>
                </a:rPr>
                <a:t>и выбора из широкого перечня программ. </a:t>
              </a:r>
            </a:p>
            <a:p>
              <a:pPr>
                <a:lnSpc>
                  <a:spcPts val="1300"/>
                </a:lnSpc>
              </a:pPr>
              <a:endParaRPr lang="ru-RU" sz="120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  <a:p>
              <a:pPr>
                <a:lnSpc>
                  <a:spcPts val="1300"/>
                </a:lnSpc>
              </a:pPr>
              <a:endParaRPr lang="ru-RU" sz="120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  <a:p>
              <a:pPr>
                <a:lnSpc>
                  <a:spcPts val="1300"/>
                </a:lnSpc>
              </a:pPr>
              <a:endParaRPr lang="ru-RU" sz="120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  <a:p>
              <a:pPr>
                <a:lnSpc>
                  <a:spcPts val="1300"/>
                </a:lnSpc>
              </a:pPr>
              <a:r>
                <a:rPr lang="ru-RU" sz="1200" dirty="0">
                  <a:latin typeface="Calibri" panose="020F0502020204030204" pitchFamily="34" charset="0"/>
                  <a:cs typeface="Calibri" panose="020F0502020204030204" pitchFamily="34" charset="0"/>
                </a:rPr>
                <a:t>Расширяется выбор программ, а конкуренция заставляет повышать </a:t>
              </a:r>
              <a:r>
                <a:rPr lang="ru-RU" sz="1200" dirty="0">
                  <a:solidFill>
                    <a:schemeClr val="bg1"/>
                  </a:solidFill>
                  <a:highlight>
                    <a:srgbClr val="EB670A"/>
                  </a:highlight>
                  <a:latin typeface="Calibri" panose="020F0502020204030204" pitchFamily="34" charset="0"/>
                  <a:cs typeface="Calibri" panose="020F0502020204030204" pitchFamily="34" charset="0"/>
                </a:rPr>
                <a:t>их качество и востребованность</a:t>
              </a:r>
              <a:r>
                <a:rPr lang="ru-RU" sz="1200" dirty="0">
                  <a:latin typeface="Calibri" panose="020F0502020204030204" pitchFamily="34" charset="0"/>
                  <a:cs typeface="Calibri" panose="020F0502020204030204" pitchFamily="34" charset="0"/>
                </a:rPr>
                <a:t>.</a:t>
              </a:r>
            </a:p>
            <a:p>
              <a:pPr>
                <a:lnSpc>
                  <a:spcPts val="1300"/>
                </a:lnSpc>
              </a:pPr>
              <a:endParaRPr lang="ru-RU" sz="120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  <a:p>
              <a:pPr>
                <a:lnSpc>
                  <a:spcPts val="1300"/>
                </a:lnSpc>
              </a:pPr>
              <a:endParaRPr lang="ru-RU" sz="120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  <a:p>
              <a:pPr>
                <a:lnSpc>
                  <a:spcPts val="1300"/>
                </a:lnSpc>
              </a:pPr>
              <a:endParaRPr lang="ru-RU" sz="120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  <a:p>
              <a:pPr>
                <a:lnSpc>
                  <a:spcPts val="1300"/>
                </a:lnSpc>
              </a:pPr>
              <a:r>
                <a:rPr lang="ru-RU" sz="1200" dirty="0">
                  <a:latin typeface="Calibri" panose="020F0502020204030204" pitchFamily="34" charset="0"/>
                  <a:cs typeface="Calibri" panose="020F0502020204030204" pitchFamily="34" charset="0"/>
                </a:rPr>
                <a:t>Социальный заказ дает ребенку преимущество в </a:t>
              </a:r>
              <a:r>
                <a:rPr lang="ru-RU" sz="1200" dirty="0">
                  <a:solidFill>
                    <a:schemeClr val="bg1"/>
                  </a:solidFill>
                  <a:highlight>
                    <a:srgbClr val="EB670A"/>
                  </a:highlight>
                  <a:latin typeface="Calibri" panose="020F0502020204030204" pitchFamily="34" charset="0"/>
                  <a:cs typeface="Calibri" panose="020F0502020204030204" pitchFamily="34" charset="0"/>
                </a:rPr>
                <a:t>получении социального сертификата на следующий год</a:t>
              </a:r>
              <a:r>
                <a:rPr lang="ru-RU" sz="1200" dirty="0">
                  <a:latin typeface="Calibri" panose="020F0502020204030204" pitchFamily="34" charset="0"/>
                  <a:cs typeface="Calibri" panose="020F0502020204030204" pitchFamily="34" charset="0"/>
                </a:rPr>
                <a:t> при записи </a:t>
              </a:r>
              <a:br>
                <a:rPr lang="ru-RU" sz="1200" dirty="0">
                  <a:latin typeface="Calibri" panose="020F0502020204030204" pitchFamily="34" charset="0"/>
                  <a:cs typeface="Calibri" panose="020F0502020204030204" pitchFamily="34" charset="0"/>
                </a:rPr>
              </a:br>
              <a:r>
                <a:rPr lang="ru-RU" sz="1200" dirty="0">
                  <a:latin typeface="Calibri" panose="020F0502020204030204" pitchFamily="34" charset="0"/>
                  <a:cs typeface="Calibri" panose="020F0502020204030204" pitchFamily="34" charset="0"/>
                </a:rPr>
                <a:t>на многолетнюю программу. </a:t>
              </a:r>
            </a:p>
            <a:p>
              <a:pPr>
                <a:lnSpc>
                  <a:spcPts val="1300"/>
                </a:lnSpc>
              </a:pPr>
              <a:endParaRPr lang="ru-RU" sz="120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  <a:p>
              <a:pPr>
                <a:lnSpc>
                  <a:spcPts val="1300"/>
                </a:lnSpc>
              </a:pPr>
              <a:endParaRPr lang="ru-RU" sz="120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  <a:p>
              <a:pPr>
                <a:lnSpc>
                  <a:spcPts val="1300"/>
                </a:lnSpc>
              </a:pPr>
              <a:endParaRPr lang="ru-RU" sz="120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  <a:p>
              <a:pPr>
                <a:lnSpc>
                  <a:spcPts val="1300"/>
                </a:lnSpc>
              </a:pPr>
              <a:r>
                <a:rPr lang="ru-RU" sz="1200" dirty="0">
                  <a:latin typeface="Calibri" panose="020F0502020204030204" pitchFamily="34" charset="0"/>
                  <a:cs typeface="Calibri" panose="020F0502020204030204" pitchFamily="34" charset="0"/>
                </a:rPr>
                <a:t>Возможность выбора более длительной и углубленной программы, </a:t>
              </a:r>
              <a:r>
                <a:rPr lang="ru-RU" sz="1200" dirty="0">
                  <a:solidFill>
                    <a:schemeClr val="bg1"/>
                  </a:solidFill>
                  <a:highlight>
                    <a:srgbClr val="EB670A"/>
                  </a:highlight>
                  <a:latin typeface="Calibri" panose="020F0502020204030204" pitchFamily="34" charset="0"/>
                  <a:cs typeface="Calibri" panose="020F0502020204030204" pitchFamily="34" charset="0"/>
                </a:rPr>
                <a:t>оплатив ее часть</a:t>
              </a:r>
              <a:r>
                <a:rPr lang="ru-RU" sz="1200" dirty="0">
                  <a:latin typeface="Calibri" panose="020F0502020204030204" pitchFamily="34" charset="0"/>
                  <a:cs typeface="Calibri" panose="020F0502020204030204" pitchFamily="34" charset="0"/>
                </a:rPr>
                <a:t> сертификатом, а оставшуюся часть – из собственных средств. </a:t>
              </a: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AAC259C9-548E-44B3-9131-B34FD41A3A60}"/>
                </a:ext>
              </a:extLst>
            </p:cNvPr>
            <p:cNvSpPr txBox="1"/>
            <p:nvPr/>
          </p:nvSpPr>
          <p:spPr>
            <a:xfrm>
              <a:off x="431961" y="746185"/>
              <a:ext cx="743089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ru-RU" sz="4800" b="1" dirty="0">
                  <a:solidFill>
                    <a:srgbClr val="002060"/>
                  </a:solidFill>
                  <a:latin typeface="Century Gothic" panose="020B0502020202020204" pitchFamily="34" charset="0"/>
                </a:rPr>
                <a:t>1</a:t>
              </a:r>
              <a:endParaRPr lang="ru-RU" sz="4800" dirty="0">
                <a:solidFill>
                  <a:srgbClr val="002060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5A1BB6A0-1246-4109-B71B-4A321CF5650E}"/>
                </a:ext>
              </a:extLst>
            </p:cNvPr>
            <p:cNvSpPr txBox="1"/>
            <p:nvPr/>
          </p:nvSpPr>
          <p:spPr>
            <a:xfrm>
              <a:off x="431961" y="2072058"/>
              <a:ext cx="743089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ru-RU" sz="4800" b="1" dirty="0">
                  <a:solidFill>
                    <a:srgbClr val="002060"/>
                  </a:solidFill>
                  <a:latin typeface="Century Gothic" panose="020B0502020202020204" pitchFamily="34" charset="0"/>
                </a:rPr>
                <a:t>2</a:t>
              </a:r>
              <a:endParaRPr lang="ru-RU" sz="4800" dirty="0">
                <a:solidFill>
                  <a:srgbClr val="002060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7E4F39AD-8E0C-4CF9-A59E-B883DFDBAFCA}"/>
                </a:ext>
              </a:extLst>
            </p:cNvPr>
            <p:cNvSpPr txBox="1"/>
            <p:nvPr/>
          </p:nvSpPr>
          <p:spPr>
            <a:xfrm>
              <a:off x="431961" y="3123949"/>
              <a:ext cx="743089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ru-RU" sz="4800" b="1" dirty="0">
                  <a:solidFill>
                    <a:srgbClr val="002060"/>
                  </a:solidFill>
                  <a:latin typeface="Century Gothic" panose="020B0502020202020204" pitchFamily="34" charset="0"/>
                </a:rPr>
                <a:t>3</a:t>
              </a:r>
              <a:endParaRPr lang="ru-RU" sz="4800" dirty="0">
                <a:solidFill>
                  <a:srgbClr val="002060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A87DEACA-2AE3-4612-A61E-FB3AE10F33CE}"/>
                </a:ext>
              </a:extLst>
            </p:cNvPr>
            <p:cNvSpPr txBox="1"/>
            <p:nvPr/>
          </p:nvSpPr>
          <p:spPr>
            <a:xfrm>
              <a:off x="431960" y="4036248"/>
              <a:ext cx="743089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ru-RU" sz="4800" b="1" dirty="0">
                  <a:solidFill>
                    <a:srgbClr val="002060"/>
                  </a:solidFill>
                  <a:latin typeface="Century Gothic" panose="020B0502020202020204" pitchFamily="34" charset="0"/>
                </a:rPr>
                <a:t>4</a:t>
              </a:r>
              <a:endParaRPr lang="ru-RU" sz="4800" dirty="0">
                <a:solidFill>
                  <a:srgbClr val="002060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46B6912F-D279-4B36-A322-B313CF6B618B}"/>
                </a:ext>
              </a:extLst>
            </p:cNvPr>
            <p:cNvSpPr txBox="1"/>
            <p:nvPr/>
          </p:nvSpPr>
          <p:spPr>
            <a:xfrm>
              <a:off x="431960" y="5029851"/>
              <a:ext cx="743089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ru-RU" sz="4800" b="1" dirty="0">
                  <a:solidFill>
                    <a:srgbClr val="002060"/>
                  </a:solidFill>
                  <a:latin typeface="Century Gothic" panose="020B0502020202020204" pitchFamily="34" charset="0"/>
                </a:rPr>
                <a:t>5</a:t>
              </a:r>
              <a:endParaRPr lang="ru-RU" sz="4800" dirty="0">
                <a:solidFill>
                  <a:srgbClr val="002060"/>
                </a:solidFill>
                <a:latin typeface="Century Gothic" panose="020B0502020202020204" pitchFamily="34" charset="0"/>
              </a:endParaRPr>
            </a:p>
          </p:txBody>
        </p:sp>
      </p:grpSp>
      <p:graphicFrame>
        <p:nvGraphicFramePr>
          <p:cNvPr id="30" name="Диаграмма 29">
            <a:extLst>
              <a:ext uri="{FF2B5EF4-FFF2-40B4-BE49-F238E27FC236}">
                <a16:creationId xmlns:a16="http://schemas.microsoft.com/office/drawing/2014/main" id="{ECC621B0-5818-41E8-99E8-B55E8564D48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711210134"/>
              </p:ext>
            </p:extLst>
          </p:nvPr>
        </p:nvGraphicFramePr>
        <p:xfrm>
          <a:off x="6185625" y="925883"/>
          <a:ext cx="5658443" cy="401383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1028" name="Picture 4" descr="Picture background">
            <a:extLst>
              <a:ext uri="{FF2B5EF4-FFF2-40B4-BE49-F238E27FC236}">
                <a16:creationId xmlns:a16="http://schemas.microsoft.com/office/drawing/2014/main" id="{2ED884BE-8437-47E2-B04D-51B1508E35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96000" y="3858137"/>
            <a:ext cx="1245079" cy="8761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3" name="TextBox 32">
            <a:extLst>
              <a:ext uri="{FF2B5EF4-FFF2-40B4-BE49-F238E27FC236}">
                <a16:creationId xmlns:a16="http://schemas.microsoft.com/office/drawing/2014/main" id="{69705195-644A-4CE1-A6A5-809AF51F22EC}"/>
              </a:ext>
            </a:extLst>
          </p:cNvPr>
          <p:cNvSpPr txBox="1"/>
          <p:nvPr/>
        </p:nvSpPr>
        <p:spPr>
          <a:xfrm>
            <a:off x="9014846" y="5670902"/>
            <a:ext cx="3058210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900" dirty="0">
                <a:solidFill>
                  <a:schemeClr val="bg1">
                    <a:lumMod val="65000"/>
                  </a:schemeClr>
                </a:solidFill>
              </a:rPr>
              <a:t>* данные ВЦХТ по итогам анкетирования региональных модельных центров и муниципальных опорных центров дополнительного образования детей, 1 595 респондентов</a:t>
            </a:r>
          </a:p>
        </p:txBody>
      </p:sp>
    </p:spTree>
    <p:extLst>
      <p:ext uri="{BB962C8B-B14F-4D97-AF65-F5344CB8AC3E}">
        <p14:creationId xmlns:p14="http://schemas.microsoft.com/office/powerpoint/2010/main" val="261306331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>
            <a:extLst>
              <a:ext uri="{FF2B5EF4-FFF2-40B4-BE49-F238E27FC236}">
                <a16:creationId xmlns:a16="http://schemas.microsoft.com/office/drawing/2014/main" id="{8D4A2669-0731-4D24-B81B-3A9DA83497BA}"/>
              </a:ext>
            </a:extLst>
          </p:cNvPr>
          <p:cNvSpPr txBox="1">
            <a:spLocks/>
          </p:cNvSpPr>
          <p:nvPr/>
        </p:nvSpPr>
        <p:spPr>
          <a:xfrm>
            <a:off x="331677" y="116458"/>
            <a:ext cx="11029950" cy="439944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400" dirty="0">
                <a:solidFill>
                  <a:srgbClr val="002060"/>
                </a:solidFill>
              </a:rPr>
              <a:t>Барьеры при включении негосударственного сектора </a:t>
            </a:r>
            <a:br>
              <a:rPr lang="ru-RU" sz="2400" dirty="0">
                <a:solidFill>
                  <a:srgbClr val="002060"/>
                </a:solidFill>
              </a:rPr>
            </a:br>
            <a:r>
              <a:rPr lang="ru-RU" sz="2400" dirty="0">
                <a:solidFill>
                  <a:srgbClr val="002060"/>
                </a:solidFill>
              </a:rPr>
              <a:t>в реализацию социального заказа</a:t>
            </a:r>
          </a:p>
        </p:txBody>
      </p:sp>
      <p:cxnSp>
        <p:nvCxnSpPr>
          <p:cNvPr id="8" name="Прямая соединительная линия 7">
            <a:extLst>
              <a:ext uri="{FF2B5EF4-FFF2-40B4-BE49-F238E27FC236}">
                <a16:creationId xmlns:a16="http://schemas.microsoft.com/office/drawing/2014/main" id="{09D8A89E-E82B-44AC-8EFD-08479F3DA5EF}"/>
              </a:ext>
            </a:extLst>
          </p:cNvPr>
          <p:cNvCxnSpPr/>
          <p:nvPr/>
        </p:nvCxnSpPr>
        <p:spPr>
          <a:xfrm>
            <a:off x="431959" y="831721"/>
            <a:ext cx="1092966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79C36123-0907-4C40-8B3D-AF7BAEE2DCE0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515799" y="241538"/>
            <a:ext cx="488484" cy="629727"/>
          </a:xfrm>
          <a:prstGeom prst="rect">
            <a:avLst/>
          </a:prstGeom>
        </p:spPr>
      </p:pic>
      <p:graphicFrame>
        <p:nvGraphicFramePr>
          <p:cNvPr id="22" name="Диаграмма 21">
            <a:extLst>
              <a:ext uri="{FF2B5EF4-FFF2-40B4-BE49-F238E27FC236}">
                <a16:creationId xmlns:a16="http://schemas.microsoft.com/office/drawing/2014/main" id="{BAE0649F-6AAC-4746-8B3B-A59A17CEC3C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273460930"/>
              </p:ext>
            </p:extLst>
          </p:nvPr>
        </p:nvGraphicFramePr>
        <p:xfrm>
          <a:off x="5846652" y="998855"/>
          <a:ext cx="6017365" cy="472154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3" name="TextBox 22">
            <a:extLst>
              <a:ext uri="{FF2B5EF4-FFF2-40B4-BE49-F238E27FC236}">
                <a16:creationId xmlns:a16="http://schemas.microsoft.com/office/drawing/2014/main" id="{CCD52D6D-4DBA-414E-942C-785BFFD8F7BA}"/>
              </a:ext>
            </a:extLst>
          </p:cNvPr>
          <p:cNvSpPr txBox="1"/>
          <p:nvPr/>
        </p:nvSpPr>
        <p:spPr>
          <a:xfrm>
            <a:off x="8946073" y="5750959"/>
            <a:ext cx="3058210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900" dirty="0">
                <a:solidFill>
                  <a:schemeClr val="bg1">
                    <a:lumMod val="65000"/>
                  </a:schemeClr>
                </a:solidFill>
              </a:rPr>
              <a:t>* данные ВЦХТ по итогам анкетирования региональных модельных центров и муниципальных опорных центров дополнительного образования детей, 1 595 респондентов</a:t>
            </a:r>
          </a:p>
        </p:txBody>
      </p:sp>
      <p:graphicFrame>
        <p:nvGraphicFramePr>
          <p:cNvPr id="6" name="Диаграмма 5">
            <a:extLst>
              <a:ext uri="{FF2B5EF4-FFF2-40B4-BE49-F238E27FC236}">
                <a16:creationId xmlns:a16="http://schemas.microsoft.com/office/drawing/2014/main" id="{BD5830DC-897B-4FC8-AA20-78AA04A0F1E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126690492"/>
              </p:ext>
            </p:extLst>
          </p:nvPr>
        </p:nvGraphicFramePr>
        <p:xfrm>
          <a:off x="431959" y="2359087"/>
          <a:ext cx="4912264" cy="334125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pSp>
        <p:nvGrpSpPr>
          <p:cNvPr id="25" name="Группа 24">
            <a:extLst>
              <a:ext uri="{FF2B5EF4-FFF2-40B4-BE49-F238E27FC236}">
                <a16:creationId xmlns:a16="http://schemas.microsoft.com/office/drawing/2014/main" id="{D5994496-7F15-4635-B1E7-CE3D458F18F8}"/>
              </a:ext>
            </a:extLst>
          </p:cNvPr>
          <p:cNvGrpSpPr/>
          <p:nvPr/>
        </p:nvGrpSpPr>
        <p:grpSpPr>
          <a:xfrm>
            <a:off x="472735" y="1107041"/>
            <a:ext cx="5020574" cy="1001369"/>
            <a:chOff x="472735" y="1089836"/>
            <a:chExt cx="5020574" cy="1001369"/>
          </a:xfrm>
        </p:grpSpPr>
        <p:sp>
          <p:nvSpPr>
            <p:cNvPr id="24" name="Прямоугольник: скругленные углы 23">
              <a:extLst>
                <a:ext uri="{FF2B5EF4-FFF2-40B4-BE49-F238E27FC236}">
                  <a16:creationId xmlns:a16="http://schemas.microsoft.com/office/drawing/2014/main" id="{3F7F79D5-8478-4EEB-A891-65C0F141AEED}"/>
                </a:ext>
              </a:extLst>
            </p:cNvPr>
            <p:cNvSpPr/>
            <p:nvPr/>
          </p:nvSpPr>
          <p:spPr>
            <a:xfrm>
              <a:off x="472735" y="1089836"/>
              <a:ext cx="5020574" cy="1001369"/>
            </a:xfrm>
            <a:prstGeom prst="round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chemeClr val="accent6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400" dirty="0">
                <a:solidFill>
                  <a:schemeClr val="tx1"/>
                </a:solidFill>
              </a:endParaRPr>
            </a:p>
          </p:txBody>
        </p:sp>
        <p:sp>
          <p:nvSpPr>
            <p:cNvPr id="10" name="Прямоугольник 9">
              <a:extLst>
                <a:ext uri="{FF2B5EF4-FFF2-40B4-BE49-F238E27FC236}">
                  <a16:creationId xmlns:a16="http://schemas.microsoft.com/office/drawing/2014/main" id="{32AC08DE-2211-4376-A2B7-E0EED4B59B10}"/>
                </a:ext>
              </a:extLst>
            </p:cNvPr>
            <p:cNvSpPr/>
            <p:nvPr/>
          </p:nvSpPr>
          <p:spPr>
            <a:xfrm>
              <a:off x="612016" y="1140453"/>
              <a:ext cx="4742012" cy="92589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lnSpc>
                  <a:spcPts val="1300"/>
                </a:lnSpc>
              </a:pPr>
              <a:r>
                <a:rPr lang="ru-RU" sz="1200" dirty="0">
                  <a:latin typeface="Calibri" panose="020F0502020204030204" pitchFamily="34" charset="0"/>
                  <a:cs typeface="Calibri" panose="020F0502020204030204" pitchFamily="34" charset="0"/>
                </a:rPr>
                <a:t>Закон № 189-ФЗ направлен на обеспечение </a:t>
              </a:r>
              <a:r>
                <a:rPr lang="ru-RU" sz="1200" dirty="0">
                  <a:solidFill>
                    <a:schemeClr val="bg1"/>
                  </a:solidFill>
                  <a:highlight>
                    <a:srgbClr val="EB670A"/>
                  </a:highlight>
                  <a:latin typeface="Calibri" panose="020F0502020204030204" pitchFamily="34" charset="0"/>
                  <a:cs typeface="Calibri" panose="020F0502020204030204" pitchFamily="34" charset="0"/>
                </a:rPr>
                <a:t>поэтапного доступа</a:t>
              </a:r>
              <a:r>
                <a:rPr lang="ru-RU" sz="1200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ru-RU" sz="1200" dirty="0">
                  <a:latin typeface="Calibri" panose="020F0502020204030204" pitchFamily="34" charset="0"/>
                  <a:cs typeface="Calibri" panose="020F0502020204030204" pitchFamily="34" charset="0"/>
                </a:rPr>
                <a:t>социально-ориентированных коммерческих и некоммерческих организаций (НКО), в т.ч. ИП и обычных физлиц, ведущих деятельность в социальной сфере, </a:t>
              </a:r>
              <a:r>
                <a:rPr lang="ru-RU" sz="1200" dirty="0">
                  <a:solidFill>
                    <a:schemeClr val="bg1"/>
                  </a:solidFill>
                  <a:highlight>
                    <a:srgbClr val="EB670A"/>
                  </a:highlight>
                  <a:latin typeface="Calibri" panose="020F0502020204030204" pitchFamily="34" charset="0"/>
                  <a:cs typeface="Calibri" panose="020F0502020204030204" pitchFamily="34" charset="0"/>
                </a:rPr>
                <a:t>к бюджетным средствам</a:t>
              </a:r>
              <a:r>
                <a:rPr lang="ru-RU" sz="1200" dirty="0">
                  <a:latin typeface="Calibri" panose="020F0502020204030204" pitchFamily="34" charset="0"/>
                  <a:cs typeface="Calibri" panose="020F0502020204030204" pitchFamily="34" charset="0"/>
                </a:rPr>
                <a:t>, которые власти выделяют на предоставление социальных услуг населению.</a:t>
              </a:r>
            </a:p>
          </p:txBody>
        </p:sp>
      </p:grpSp>
      <p:sp>
        <p:nvSpPr>
          <p:cNvPr id="26" name="TextBox 25">
            <a:extLst>
              <a:ext uri="{FF2B5EF4-FFF2-40B4-BE49-F238E27FC236}">
                <a16:creationId xmlns:a16="http://schemas.microsoft.com/office/drawing/2014/main" id="{9E3DF76B-3B90-4318-BB35-F15A7A7B758E}"/>
              </a:ext>
            </a:extLst>
          </p:cNvPr>
          <p:cNvSpPr txBox="1"/>
          <p:nvPr/>
        </p:nvSpPr>
        <p:spPr>
          <a:xfrm>
            <a:off x="331677" y="5889458"/>
            <a:ext cx="26503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900" dirty="0">
                <a:solidFill>
                  <a:schemeClr val="bg1">
                    <a:lumMod val="65000"/>
                  </a:schemeClr>
                </a:solidFill>
              </a:rPr>
              <a:t>* данные ЕАИС ДО из региональных навигаторов дополнительного образования детей</a:t>
            </a:r>
          </a:p>
        </p:txBody>
      </p:sp>
      <p:pic>
        <p:nvPicPr>
          <p:cNvPr id="12" name="Picture 4" descr="Picture background">
            <a:extLst>
              <a:ext uri="{FF2B5EF4-FFF2-40B4-BE49-F238E27FC236}">
                <a16:creationId xmlns:a16="http://schemas.microsoft.com/office/drawing/2014/main" id="{A097B93B-C6D2-4178-9A18-F66AFF761E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576444" y="1908566"/>
            <a:ext cx="1245079" cy="5454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4" descr="Picture background">
            <a:extLst>
              <a:ext uri="{FF2B5EF4-FFF2-40B4-BE49-F238E27FC236}">
                <a16:creationId xmlns:a16="http://schemas.microsoft.com/office/drawing/2014/main" id="{42228C35-4128-413F-8E4B-945F2AC484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154387" y="5054332"/>
            <a:ext cx="1684388" cy="6287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4" descr="Picture background">
            <a:extLst>
              <a:ext uri="{FF2B5EF4-FFF2-40B4-BE49-F238E27FC236}">
                <a16:creationId xmlns:a16="http://schemas.microsoft.com/office/drawing/2014/main" id="{3B377370-82E0-4F68-A7A6-40EFC6538B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76514" y="4499366"/>
            <a:ext cx="1802920" cy="3486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4192820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>
            <a:extLst>
              <a:ext uri="{FF2B5EF4-FFF2-40B4-BE49-F238E27FC236}">
                <a16:creationId xmlns:a16="http://schemas.microsoft.com/office/drawing/2014/main" id="{8D4A2669-0731-4D24-B81B-3A9DA83497BA}"/>
              </a:ext>
            </a:extLst>
          </p:cNvPr>
          <p:cNvSpPr txBox="1">
            <a:spLocks/>
          </p:cNvSpPr>
          <p:nvPr/>
        </p:nvSpPr>
        <p:spPr>
          <a:xfrm>
            <a:off x="331677" y="116457"/>
            <a:ext cx="11029950" cy="715255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400" dirty="0">
                <a:solidFill>
                  <a:srgbClr val="002060"/>
                </a:solidFill>
              </a:rPr>
              <a:t>Ожидаемые результаты реализации Концепции развития дополнительного образования детей до 2030 года в части финансовых механизмов</a:t>
            </a:r>
          </a:p>
        </p:txBody>
      </p:sp>
      <p:cxnSp>
        <p:nvCxnSpPr>
          <p:cNvPr id="8" name="Прямая соединительная линия 7">
            <a:extLst>
              <a:ext uri="{FF2B5EF4-FFF2-40B4-BE49-F238E27FC236}">
                <a16:creationId xmlns:a16="http://schemas.microsoft.com/office/drawing/2014/main" id="{09D8A89E-E82B-44AC-8EFD-08479F3DA5EF}"/>
              </a:ext>
            </a:extLst>
          </p:cNvPr>
          <p:cNvCxnSpPr/>
          <p:nvPr/>
        </p:nvCxnSpPr>
        <p:spPr>
          <a:xfrm>
            <a:off x="431959" y="831721"/>
            <a:ext cx="1092966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79C36123-0907-4C40-8B3D-AF7BAEE2DCE0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515799" y="241538"/>
            <a:ext cx="488484" cy="629727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F7579D1A-3B43-43E8-8D33-E71CE09F7879}"/>
              </a:ext>
            </a:extLst>
          </p:cNvPr>
          <p:cNvSpPr txBox="1"/>
          <p:nvPr/>
        </p:nvSpPr>
        <p:spPr>
          <a:xfrm>
            <a:off x="1982213" y="1113480"/>
            <a:ext cx="917493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800" dirty="0">
                <a:solidFill>
                  <a:schemeClr val="accent2">
                    <a:lumMod val="75000"/>
                  </a:schemeClr>
                </a:solidFill>
                <a:effectLst/>
                <a:ea typeface="Times New Roman" panose="02020603050405020304" pitchFamily="18" charset="0"/>
              </a:rPr>
              <a:t>Распоряжение Правительства Российской Федерации от 31 марта 2022 г. № 678-р</a:t>
            </a:r>
          </a:p>
          <a:p>
            <a:r>
              <a:rPr lang="ru-RU" dirty="0">
                <a:solidFill>
                  <a:schemeClr val="accent2">
                    <a:lumMod val="75000"/>
                  </a:schemeClr>
                </a:solidFill>
              </a:rPr>
              <a:t>«Об утверждении Концепции развития дополнительного образования детей до 2030 года»</a:t>
            </a:r>
          </a:p>
        </p:txBody>
      </p:sp>
      <p:grpSp>
        <p:nvGrpSpPr>
          <p:cNvPr id="13" name="Группа 12">
            <a:extLst>
              <a:ext uri="{FF2B5EF4-FFF2-40B4-BE49-F238E27FC236}">
                <a16:creationId xmlns:a16="http://schemas.microsoft.com/office/drawing/2014/main" id="{764E1E63-0A86-4A67-BC3D-E1F732A3112D}"/>
              </a:ext>
            </a:extLst>
          </p:cNvPr>
          <p:cNvGrpSpPr/>
          <p:nvPr/>
        </p:nvGrpSpPr>
        <p:grpSpPr>
          <a:xfrm>
            <a:off x="912430" y="1105986"/>
            <a:ext cx="1191384" cy="862356"/>
            <a:chOff x="398944" y="3427211"/>
            <a:chExt cx="2362573" cy="1747656"/>
          </a:xfrm>
        </p:grpSpPr>
        <p:pic>
          <p:nvPicPr>
            <p:cNvPr id="14" name="Picture 2">
              <a:extLst>
                <a:ext uri="{FF2B5EF4-FFF2-40B4-BE49-F238E27FC236}">
                  <a16:creationId xmlns:a16="http://schemas.microsoft.com/office/drawing/2014/main" id="{88A30D57-7DFC-4EB9-8244-8C5952B6C1A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8944" y="3427211"/>
              <a:ext cx="2362573" cy="174765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5" name="Рисунок 14">
              <a:extLst>
                <a:ext uri="{FF2B5EF4-FFF2-40B4-BE49-F238E27FC236}">
                  <a16:creationId xmlns:a16="http://schemas.microsoft.com/office/drawing/2014/main" id="{DB943E43-6D48-4A6F-BE78-A6E879847B7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291125" y="3650419"/>
              <a:ext cx="850198" cy="1010026"/>
            </a:xfrm>
            <a:prstGeom prst="rect">
              <a:avLst/>
            </a:prstGeom>
          </p:spPr>
        </p:pic>
      </p:grpSp>
      <p:sp>
        <p:nvSpPr>
          <p:cNvPr id="16" name="TextBox 15">
            <a:extLst>
              <a:ext uri="{FF2B5EF4-FFF2-40B4-BE49-F238E27FC236}">
                <a16:creationId xmlns:a16="http://schemas.microsoft.com/office/drawing/2014/main" id="{C89EF064-5051-48B6-BCFC-8434F07B53FE}"/>
              </a:ext>
            </a:extLst>
          </p:cNvPr>
          <p:cNvSpPr txBox="1"/>
          <p:nvPr/>
        </p:nvSpPr>
        <p:spPr>
          <a:xfrm>
            <a:off x="1084870" y="2001661"/>
            <a:ext cx="10811972" cy="40318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600" b="0" i="0" u="none" strike="noStrike" baseline="0" dirty="0">
                <a:solidFill>
                  <a:srgbClr val="000000"/>
                </a:solidFill>
              </a:rPr>
              <a:t>осуществлен </a:t>
            </a:r>
            <a:r>
              <a:rPr lang="ru-RU" sz="1600" b="1" i="0" u="none" strike="noStrike" baseline="0" dirty="0">
                <a:solidFill>
                  <a:srgbClr val="000000"/>
                </a:solidFill>
              </a:rPr>
              <a:t>переход на персонифицированное финансирование</a:t>
            </a:r>
            <a:r>
              <a:rPr lang="ru-RU" sz="1600" b="0" i="0" u="none" strike="noStrike" baseline="0" dirty="0">
                <a:solidFill>
                  <a:srgbClr val="000000"/>
                </a:solidFill>
              </a:rPr>
              <a:t>, обеспечена возможность оплаты дополнительных общеразвивающих программ социальными сертификатами во всех типах образовательных организаций, в том числе негосударственных;</a:t>
            </a:r>
          </a:p>
          <a:p>
            <a:endParaRPr lang="ru-RU" sz="1600" b="0" i="0" u="none" strike="noStrike" baseline="0" dirty="0">
              <a:solidFill>
                <a:srgbClr val="000000"/>
              </a:solidFill>
            </a:endParaRPr>
          </a:p>
          <a:p>
            <a:r>
              <a:rPr lang="ru-RU" sz="1600" b="0" i="0" u="none" strike="noStrike" baseline="0" dirty="0">
                <a:solidFill>
                  <a:srgbClr val="000000"/>
                </a:solidFill>
              </a:rPr>
              <a:t>в субъектах РФ предоставлены </a:t>
            </a:r>
            <a:r>
              <a:rPr lang="ru-RU" sz="1600" b="1" i="0" u="none" strike="noStrike" baseline="0" dirty="0">
                <a:solidFill>
                  <a:srgbClr val="000000"/>
                </a:solidFill>
              </a:rPr>
              <a:t>социальные сертификаты </a:t>
            </a:r>
            <a:r>
              <a:rPr lang="ru-RU" sz="1600" i="0" u="none" strike="noStrike" baseline="0" dirty="0">
                <a:solidFill>
                  <a:srgbClr val="000000"/>
                </a:solidFill>
              </a:rPr>
              <a:t>не менее </a:t>
            </a:r>
            <a:r>
              <a:rPr lang="ru-RU" sz="1600" b="1" i="0" u="none" strike="noStrike" baseline="0" dirty="0">
                <a:solidFill>
                  <a:srgbClr val="000000"/>
                </a:solidFill>
              </a:rPr>
              <a:t>25%</a:t>
            </a:r>
            <a:r>
              <a:rPr lang="ru-RU" sz="1600" i="0" u="none" strike="noStrike" baseline="0" dirty="0">
                <a:solidFill>
                  <a:srgbClr val="000000"/>
                </a:solidFill>
              </a:rPr>
              <a:t> - до 2024 г., не менее </a:t>
            </a:r>
            <a:r>
              <a:rPr lang="ru-RU" sz="1600" b="1" i="0" u="none" strike="noStrike" baseline="0" dirty="0">
                <a:solidFill>
                  <a:srgbClr val="000000"/>
                </a:solidFill>
              </a:rPr>
              <a:t>30%</a:t>
            </a:r>
            <a:r>
              <a:rPr lang="ru-RU" sz="1600" i="0" u="none" strike="noStrike" baseline="0" dirty="0">
                <a:solidFill>
                  <a:srgbClr val="000000"/>
                </a:solidFill>
              </a:rPr>
              <a:t> - до 2030 г. детей</a:t>
            </a:r>
            <a:r>
              <a:rPr lang="ru-RU" sz="1600" b="0" i="0" u="none" strike="noStrike" baseline="0" dirty="0">
                <a:solidFill>
                  <a:srgbClr val="000000"/>
                </a:solidFill>
              </a:rPr>
              <a:t>;</a:t>
            </a:r>
          </a:p>
          <a:p>
            <a:endParaRPr lang="ru-RU" sz="1600" b="0" i="0" u="none" strike="noStrike" baseline="0" dirty="0">
              <a:solidFill>
                <a:srgbClr val="000000"/>
              </a:solidFill>
            </a:endParaRPr>
          </a:p>
          <a:p>
            <a:r>
              <a:rPr lang="ru-RU" sz="1600" b="1" i="0" u="none" strike="noStrike" baseline="0" dirty="0">
                <a:solidFill>
                  <a:srgbClr val="000000"/>
                </a:solidFill>
              </a:rPr>
              <a:t>создана и функционирует система организации и управления региональной политикой по развитию дополнительного образования детей</a:t>
            </a:r>
            <a:r>
              <a:rPr lang="ru-RU" sz="1600" b="0" i="0" u="none" strike="noStrike" baseline="0" dirty="0">
                <a:solidFill>
                  <a:srgbClr val="000000"/>
                </a:solidFill>
              </a:rPr>
              <a:t> с учетом задач социально-экономического развития субъектов РФ, в том числе потребностей соответствующих отраслей экономики;</a:t>
            </a:r>
          </a:p>
          <a:p>
            <a:endParaRPr lang="ru-RU" sz="1600" b="0" i="0" u="none" strike="noStrike" baseline="0" dirty="0">
              <a:solidFill>
                <a:srgbClr val="000000"/>
              </a:solidFill>
            </a:endParaRPr>
          </a:p>
          <a:p>
            <a:r>
              <a:rPr lang="ru-RU" sz="1600" b="1" dirty="0"/>
              <a:t>расширено участие </a:t>
            </a:r>
            <a:r>
              <a:rPr lang="ru-RU" sz="1600" dirty="0"/>
              <a:t>организаций </a:t>
            </a:r>
            <a:r>
              <a:rPr lang="ru-RU" sz="1600" b="1" dirty="0"/>
              <a:t>негосударственного сектора </a:t>
            </a:r>
            <a:r>
              <a:rPr lang="ru-RU" sz="1600" dirty="0"/>
              <a:t>в реализации дополнительных общеобразовательных программ;</a:t>
            </a:r>
          </a:p>
          <a:p>
            <a:endParaRPr lang="ru-RU" sz="1600" dirty="0"/>
          </a:p>
          <a:p>
            <a:pPr>
              <a:tabLst>
                <a:tab pos="8523288" algn="l"/>
              </a:tabLst>
            </a:pPr>
            <a:r>
              <a:rPr lang="ru-RU" sz="1600" b="1" dirty="0"/>
              <a:t>обеспечена финансовая и информационно-консультационная поддержка</a:t>
            </a:r>
            <a:r>
              <a:rPr lang="ru-RU" sz="1600" dirty="0"/>
              <a:t> реализации прав детей на участие в </a:t>
            </a:r>
            <a:r>
              <a:rPr lang="ru-RU" sz="1600" b="1" dirty="0"/>
              <a:t>дополнительных общеразвивающих программах </a:t>
            </a:r>
            <a:r>
              <a:rPr lang="ru-RU" sz="1600" dirty="0"/>
              <a:t>независимо от места проживания, состояния здоровья детей-инвалидов, социально-экономического положения семьи.</a:t>
            </a:r>
          </a:p>
        </p:txBody>
      </p:sp>
      <p:grpSp>
        <p:nvGrpSpPr>
          <p:cNvPr id="17" name="Google Shape;113;p2">
            <a:extLst>
              <a:ext uri="{FF2B5EF4-FFF2-40B4-BE49-F238E27FC236}">
                <a16:creationId xmlns:a16="http://schemas.microsoft.com/office/drawing/2014/main" id="{0BB5559C-F50B-42F0-8B9F-6CF97956A2C1}"/>
              </a:ext>
            </a:extLst>
          </p:cNvPr>
          <p:cNvGrpSpPr/>
          <p:nvPr/>
        </p:nvGrpSpPr>
        <p:grpSpPr>
          <a:xfrm>
            <a:off x="620464" y="3045990"/>
            <a:ext cx="328183" cy="254789"/>
            <a:chOff x="3994545" y="587911"/>
            <a:chExt cx="817800" cy="562200"/>
          </a:xfrm>
        </p:grpSpPr>
        <p:sp>
          <p:nvSpPr>
            <p:cNvPr id="18" name="Google Shape;114;p2">
              <a:extLst>
                <a:ext uri="{FF2B5EF4-FFF2-40B4-BE49-F238E27FC236}">
                  <a16:creationId xmlns:a16="http://schemas.microsoft.com/office/drawing/2014/main" id="{731C0AFF-5BCC-4849-9606-3E43E423EEE9}"/>
                </a:ext>
              </a:extLst>
            </p:cNvPr>
            <p:cNvSpPr/>
            <p:nvPr/>
          </p:nvSpPr>
          <p:spPr>
            <a:xfrm rot="10800000">
              <a:off x="3994545" y="587911"/>
              <a:ext cx="817800" cy="562200"/>
            </a:xfrm>
            <a:prstGeom prst="parallelogram">
              <a:avLst>
                <a:gd name="adj" fmla="val 25000"/>
              </a:avLst>
            </a:prstGeom>
            <a:solidFill>
              <a:srgbClr val="0F6FC6"/>
            </a:solidFill>
            <a:ln w="254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" name="Google Shape;115;p2">
              <a:extLst>
                <a:ext uri="{FF2B5EF4-FFF2-40B4-BE49-F238E27FC236}">
                  <a16:creationId xmlns:a16="http://schemas.microsoft.com/office/drawing/2014/main" id="{C9DE4B9C-EAE5-48A8-A8CE-F10E668E55F0}"/>
                </a:ext>
              </a:extLst>
            </p:cNvPr>
            <p:cNvSpPr/>
            <p:nvPr/>
          </p:nvSpPr>
          <p:spPr>
            <a:xfrm>
              <a:off x="4142888" y="608751"/>
              <a:ext cx="597573" cy="502619"/>
            </a:xfrm>
            <a:custGeom>
              <a:avLst/>
              <a:gdLst/>
              <a:ahLst/>
              <a:cxnLst/>
              <a:rect l="l" t="t" r="r" b="b"/>
              <a:pathLst>
                <a:path w="841652" h="823966" extrusionOk="0">
                  <a:moveTo>
                    <a:pt x="190920" y="332255"/>
                  </a:moveTo>
                  <a:lnTo>
                    <a:pt x="319961" y="562707"/>
                  </a:lnTo>
                  <a:lnTo>
                    <a:pt x="590443" y="60949"/>
                  </a:lnTo>
                  <a:lnTo>
                    <a:pt x="841652" y="0"/>
                  </a:lnTo>
                  <a:lnTo>
                    <a:pt x="340058" y="823966"/>
                  </a:lnTo>
                  <a:lnTo>
                    <a:pt x="0" y="341645"/>
                  </a:lnTo>
                  <a:lnTo>
                    <a:pt x="190920" y="33225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20" name="Google Shape;117;p2">
            <a:extLst>
              <a:ext uri="{FF2B5EF4-FFF2-40B4-BE49-F238E27FC236}">
                <a16:creationId xmlns:a16="http://schemas.microsoft.com/office/drawing/2014/main" id="{439A1240-9655-43F5-91DE-B5FD4ABA3982}"/>
              </a:ext>
            </a:extLst>
          </p:cNvPr>
          <p:cNvGrpSpPr/>
          <p:nvPr/>
        </p:nvGrpSpPr>
        <p:grpSpPr>
          <a:xfrm>
            <a:off x="660395" y="2131018"/>
            <a:ext cx="328183" cy="254789"/>
            <a:chOff x="3994545" y="587911"/>
            <a:chExt cx="817800" cy="562200"/>
          </a:xfrm>
        </p:grpSpPr>
        <p:sp>
          <p:nvSpPr>
            <p:cNvPr id="21" name="Google Shape;118;p2">
              <a:extLst>
                <a:ext uri="{FF2B5EF4-FFF2-40B4-BE49-F238E27FC236}">
                  <a16:creationId xmlns:a16="http://schemas.microsoft.com/office/drawing/2014/main" id="{ED07AE1D-914E-438D-8CE5-8C25348F1D5F}"/>
                </a:ext>
              </a:extLst>
            </p:cNvPr>
            <p:cNvSpPr/>
            <p:nvPr/>
          </p:nvSpPr>
          <p:spPr>
            <a:xfrm rot="10800000">
              <a:off x="3994545" y="587911"/>
              <a:ext cx="817800" cy="562200"/>
            </a:xfrm>
            <a:prstGeom prst="parallelogram">
              <a:avLst>
                <a:gd name="adj" fmla="val 25000"/>
              </a:avLst>
            </a:prstGeom>
            <a:solidFill>
              <a:srgbClr val="0F6FC6"/>
            </a:solidFill>
            <a:ln w="254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7" name="Google Shape;119;p2">
              <a:extLst>
                <a:ext uri="{FF2B5EF4-FFF2-40B4-BE49-F238E27FC236}">
                  <a16:creationId xmlns:a16="http://schemas.microsoft.com/office/drawing/2014/main" id="{11A70652-87F8-4E98-A40E-81920A880A4A}"/>
                </a:ext>
              </a:extLst>
            </p:cNvPr>
            <p:cNvSpPr/>
            <p:nvPr/>
          </p:nvSpPr>
          <p:spPr>
            <a:xfrm>
              <a:off x="4142888" y="608751"/>
              <a:ext cx="597573" cy="502619"/>
            </a:xfrm>
            <a:custGeom>
              <a:avLst/>
              <a:gdLst/>
              <a:ahLst/>
              <a:cxnLst/>
              <a:rect l="l" t="t" r="r" b="b"/>
              <a:pathLst>
                <a:path w="841652" h="823966" extrusionOk="0">
                  <a:moveTo>
                    <a:pt x="190920" y="332255"/>
                  </a:moveTo>
                  <a:lnTo>
                    <a:pt x="319961" y="562707"/>
                  </a:lnTo>
                  <a:lnTo>
                    <a:pt x="590443" y="60949"/>
                  </a:lnTo>
                  <a:lnTo>
                    <a:pt x="841652" y="0"/>
                  </a:lnTo>
                  <a:lnTo>
                    <a:pt x="340058" y="823966"/>
                  </a:lnTo>
                  <a:lnTo>
                    <a:pt x="0" y="341645"/>
                  </a:lnTo>
                  <a:lnTo>
                    <a:pt x="190920" y="33225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28" name="Google Shape;117;p2">
            <a:extLst>
              <a:ext uri="{FF2B5EF4-FFF2-40B4-BE49-F238E27FC236}">
                <a16:creationId xmlns:a16="http://schemas.microsoft.com/office/drawing/2014/main" id="{B28DE09E-803C-4305-B4DD-8AF9B8DF6B2E}"/>
              </a:ext>
            </a:extLst>
          </p:cNvPr>
          <p:cNvGrpSpPr/>
          <p:nvPr/>
        </p:nvGrpSpPr>
        <p:grpSpPr>
          <a:xfrm>
            <a:off x="636782" y="3572677"/>
            <a:ext cx="328183" cy="254789"/>
            <a:chOff x="3994545" y="587911"/>
            <a:chExt cx="817800" cy="562200"/>
          </a:xfrm>
        </p:grpSpPr>
        <p:sp>
          <p:nvSpPr>
            <p:cNvPr id="29" name="Google Shape;118;p2">
              <a:extLst>
                <a:ext uri="{FF2B5EF4-FFF2-40B4-BE49-F238E27FC236}">
                  <a16:creationId xmlns:a16="http://schemas.microsoft.com/office/drawing/2014/main" id="{30FDD6C5-C422-4F51-A421-D7E6582C43AB}"/>
                </a:ext>
              </a:extLst>
            </p:cNvPr>
            <p:cNvSpPr/>
            <p:nvPr/>
          </p:nvSpPr>
          <p:spPr>
            <a:xfrm rot="10800000">
              <a:off x="3994545" y="587911"/>
              <a:ext cx="817800" cy="562200"/>
            </a:xfrm>
            <a:prstGeom prst="parallelogram">
              <a:avLst>
                <a:gd name="adj" fmla="val 25000"/>
              </a:avLst>
            </a:prstGeom>
            <a:solidFill>
              <a:srgbClr val="0F6FC6"/>
            </a:solidFill>
            <a:ln w="254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0" name="Google Shape;119;p2">
              <a:extLst>
                <a:ext uri="{FF2B5EF4-FFF2-40B4-BE49-F238E27FC236}">
                  <a16:creationId xmlns:a16="http://schemas.microsoft.com/office/drawing/2014/main" id="{EBFD2ED1-8909-4AE9-B5CE-71F6ED41ADD5}"/>
                </a:ext>
              </a:extLst>
            </p:cNvPr>
            <p:cNvSpPr/>
            <p:nvPr/>
          </p:nvSpPr>
          <p:spPr>
            <a:xfrm>
              <a:off x="4142888" y="608751"/>
              <a:ext cx="597573" cy="502619"/>
            </a:xfrm>
            <a:custGeom>
              <a:avLst/>
              <a:gdLst/>
              <a:ahLst/>
              <a:cxnLst/>
              <a:rect l="l" t="t" r="r" b="b"/>
              <a:pathLst>
                <a:path w="841652" h="823966" extrusionOk="0">
                  <a:moveTo>
                    <a:pt x="190920" y="332255"/>
                  </a:moveTo>
                  <a:lnTo>
                    <a:pt x="319961" y="562707"/>
                  </a:lnTo>
                  <a:lnTo>
                    <a:pt x="590443" y="60949"/>
                  </a:lnTo>
                  <a:lnTo>
                    <a:pt x="841652" y="0"/>
                  </a:lnTo>
                  <a:lnTo>
                    <a:pt x="340058" y="823966"/>
                  </a:lnTo>
                  <a:lnTo>
                    <a:pt x="0" y="341645"/>
                  </a:lnTo>
                  <a:lnTo>
                    <a:pt x="190920" y="33225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31" name="Google Shape;117;p2">
            <a:extLst>
              <a:ext uri="{FF2B5EF4-FFF2-40B4-BE49-F238E27FC236}">
                <a16:creationId xmlns:a16="http://schemas.microsoft.com/office/drawing/2014/main" id="{DA258B73-A017-4447-BDB5-2F74598A63DB}"/>
              </a:ext>
            </a:extLst>
          </p:cNvPr>
          <p:cNvGrpSpPr/>
          <p:nvPr/>
        </p:nvGrpSpPr>
        <p:grpSpPr>
          <a:xfrm>
            <a:off x="652123" y="4564414"/>
            <a:ext cx="328183" cy="254789"/>
            <a:chOff x="3994545" y="587911"/>
            <a:chExt cx="817800" cy="562200"/>
          </a:xfrm>
        </p:grpSpPr>
        <p:sp>
          <p:nvSpPr>
            <p:cNvPr id="32" name="Google Shape;118;p2">
              <a:extLst>
                <a:ext uri="{FF2B5EF4-FFF2-40B4-BE49-F238E27FC236}">
                  <a16:creationId xmlns:a16="http://schemas.microsoft.com/office/drawing/2014/main" id="{8577D283-6628-4E2F-9D7E-D1205A0E2D77}"/>
                </a:ext>
              </a:extLst>
            </p:cNvPr>
            <p:cNvSpPr/>
            <p:nvPr/>
          </p:nvSpPr>
          <p:spPr>
            <a:xfrm rot="10800000">
              <a:off x="3994545" y="587911"/>
              <a:ext cx="817800" cy="562200"/>
            </a:xfrm>
            <a:prstGeom prst="parallelogram">
              <a:avLst>
                <a:gd name="adj" fmla="val 25000"/>
              </a:avLst>
            </a:prstGeom>
            <a:solidFill>
              <a:srgbClr val="0F6FC6"/>
            </a:solidFill>
            <a:ln w="254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3" name="Google Shape;119;p2">
              <a:extLst>
                <a:ext uri="{FF2B5EF4-FFF2-40B4-BE49-F238E27FC236}">
                  <a16:creationId xmlns:a16="http://schemas.microsoft.com/office/drawing/2014/main" id="{5C0F4ABB-A6F6-4C9C-A6F9-BBA123E71CAE}"/>
                </a:ext>
              </a:extLst>
            </p:cNvPr>
            <p:cNvSpPr/>
            <p:nvPr/>
          </p:nvSpPr>
          <p:spPr>
            <a:xfrm>
              <a:off x="4142888" y="608751"/>
              <a:ext cx="597573" cy="502619"/>
            </a:xfrm>
            <a:custGeom>
              <a:avLst/>
              <a:gdLst/>
              <a:ahLst/>
              <a:cxnLst/>
              <a:rect l="l" t="t" r="r" b="b"/>
              <a:pathLst>
                <a:path w="841652" h="823966" extrusionOk="0">
                  <a:moveTo>
                    <a:pt x="190920" y="332255"/>
                  </a:moveTo>
                  <a:lnTo>
                    <a:pt x="319961" y="562707"/>
                  </a:lnTo>
                  <a:lnTo>
                    <a:pt x="590443" y="60949"/>
                  </a:lnTo>
                  <a:lnTo>
                    <a:pt x="841652" y="0"/>
                  </a:lnTo>
                  <a:lnTo>
                    <a:pt x="340058" y="823966"/>
                  </a:lnTo>
                  <a:lnTo>
                    <a:pt x="0" y="341645"/>
                  </a:lnTo>
                  <a:lnTo>
                    <a:pt x="190920" y="33225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34" name="Google Shape;117;p2">
            <a:extLst>
              <a:ext uri="{FF2B5EF4-FFF2-40B4-BE49-F238E27FC236}">
                <a16:creationId xmlns:a16="http://schemas.microsoft.com/office/drawing/2014/main" id="{25F63864-06F3-43CC-B540-7455E7AD6128}"/>
              </a:ext>
            </a:extLst>
          </p:cNvPr>
          <p:cNvGrpSpPr/>
          <p:nvPr/>
        </p:nvGrpSpPr>
        <p:grpSpPr>
          <a:xfrm>
            <a:off x="645054" y="5297204"/>
            <a:ext cx="328183" cy="254789"/>
            <a:chOff x="3994545" y="587911"/>
            <a:chExt cx="817800" cy="562200"/>
          </a:xfrm>
        </p:grpSpPr>
        <p:sp>
          <p:nvSpPr>
            <p:cNvPr id="35" name="Google Shape;118;p2">
              <a:extLst>
                <a:ext uri="{FF2B5EF4-FFF2-40B4-BE49-F238E27FC236}">
                  <a16:creationId xmlns:a16="http://schemas.microsoft.com/office/drawing/2014/main" id="{918AD661-971F-4D1F-83AE-639ACB52DF85}"/>
                </a:ext>
              </a:extLst>
            </p:cNvPr>
            <p:cNvSpPr/>
            <p:nvPr/>
          </p:nvSpPr>
          <p:spPr>
            <a:xfrm rot="10800000">
              <a:off x="3994545" y="587911"/>
              <a:ext cx="817800" cy="562200"/>
            </a:xfrm>
            <a:prstGeom prst="parallelogram">
              <a:avLst>
                <a:gd name="adj" fmla="val 25000"/>
              </a:avLst>
            </a:prstGeom>
            <a:solidFill>
              <a:srgbClr val="0F6FC6"/>
            </a:solidFill>
            <a:ln w="254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6" name="Google Shape;119;p2">
              <a:extLst>
                <a:ext uri="{FF2B5EF4-FFF2-40B4-BE49-F238E27FC236}">
                  <a16:creationId xmlns:a16="http://schemas.microsoft.com/office/drawing/2014/main" id="{21392D7A-34E5-4CEA-B4F3-9437F9FF4124}"/>
                </a:ext>
              </a:extLst>
            </p:cNvPr>
            <p:cNvSpPr/>
            <p:nvPr/>
          </p:nvSpPr>
          <p:spPr>
            <a:xfrm>
              <a:off x="4142888" y="608751"/>
              <a:ext cx="597573" cy="502619"/>
            </a:xfrm>
            <a:custGeom>
              <a:avLst/>
              <a:gdLst/>
              <a:ahLst/>
              <a:cxnLst/>
              <a:rect l="l" t="t" r="r" b="b"/>
              <a:pathLst>
                <a:path w="841652" h="823966" extrusionOk="0">
                  <a:moveTo>
                    <a:pt x="190920" y="332255"/>
                  </a:moveTo>
                  <a:lnTo>
                    <a:pt x="319961" y="562707"/>
                  </a:lnTo>
                  <a:lnTo>
                    <a:pt x="590443" y="60949"/>
                  </a:lnTo>
                  <a:lnTo>
                    <a:pt x="841652" y="0"/>
                  </a:lnTo>
                  <a:lnTo>
                    <a:pt x="340058" y="823966"/>
                  </a:lnTo>
                  <a:lnTo>
                    <a:pt x="0" y="341645"/>
                  </a:lnTo>
                  <a:lnTo>
                    <a:pt x="190920" y="33225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693644637"/>
      </p:ext>
    </p:extLst>
  </p:cSld>
  <p:clrMapOvr>
    <a:masterClrMapping/>
  </p:clrMapOvr>
</p:sld>
</file>

<file path=ppt/theme/theme1.xml><?xml version="1.0" encoding="utf-8"?>
<a:theme xmlns:a="http://schemas.openxmlformats.org/drawingml/2006/main" name="Ретро">
  <a:themeElements>
    <a:clrScheme name="Другая 10">
      <a:dk1>
        <a:sysClr val="windowText" lastClr="000000"/>
      </a:dk1>
      <a:lt1>
        <a:sysClr val="window" lastClr="FFFFFF"/>
      </a:lt1>
      <a:dk2>
        <a:srgbClr val="AF723C"/>
      </a:dk2>
      <a:lt2>
        <a:srgbClr val="F5EBE2"/>
      </a:lt2>
      <a:accent1>
        <a:srgbClr val="7F7DBE"/>
      </a:accent1>
      <a:accent2>
        <a:srgbClr val="403E7D"/>
      </a:accent2>
      <a:accent3>
        <a:srgbClr val="D6AE8A"/>
      </a:accent3>
      <a:accent4>
        <a:srgbClr val="AF723C"/>
      </a:accent4>
      <a:accent5>
        <a:srgbClr val="F5EBE2"/>
      </a:accent5>
      <a:accent6>
        <a:srgbClr val="7F7F7F"/>
      </a:accent6>
      <a:hlink>
        <a:srgbClr val="8F8F8F"/>
      </a:hlink>
      <a:folHlink>
        <a:srgbClr val="A5A5A5"/>
      </a:folHlink>
    </a:clrScheme>
    <a:fontScheme name="Другая 5">
      <a:majorFont>
        <a:latin typeface="Montserrat-Bold"/>
        <a:ea typeface=""/>
        <a:cs typeface=""/>
      </a:majorFont>
      <a:minorFont>
        <a:latin typeface="Montserrat-Black"/>
        <a:ea typeface=""/>
        <a:cs typeface=""/>
      </a:minorFont>
    </a:fontScheme>
    <a:fmtScheme name="Ретро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Ромир">
    <a:dk1>
      <a:srgbClr val="000000"/>
    </a:dk1>
    <a:lt1>
      <a:srgbClr val="FFFFFF"/>
    </a:lt1>
    <a:dk2>
      <a:srgbClr val="000000"/>
    </a:dk2>
    <a:lt2>
      <a:srgbClr val="FFFFFF"/>
    </a:lt2>
    <a:accent1>
      <a:srgbClr val="FF8200"/>
    </a:accent1>
    <a:accent2>
      <a:srgbClr val="E56C1A"/>
    </a:accent2>
    <a:accent3>
      <a:srgbClr val="CE5E11"/>
    </a:accent3>
    <a:accent4>
      <a:srgbClr val="9B4308"/>
    </a:accent4>
    <a:accent5>
      <a:srgbClr val="F9CDAF"/>
    </a:accent5>
    <a:accent6>
      <a:srgbClr val="F4AE7F"/>
    </a:accent6>
    <a:hlink>
      <a:srgbClr val="4472C4"/>
    </a:hlink>
    <a:folHlink>
      <a:srgbClr val="954F72"/>
    </a:folHlink>
  </a:clrScheme>
  <a:fontScheme name="Ромир">
    <a:majorFont>
      <a:latin typeface="Arial Black"/>
      <a:ea typeface=""/>
      <a:cs typeface=""/>
    </a:majorFont>
    <a:minorFont>
      <a:latin typeface="Arial"/>
      <a:ea typeface=""/>
      <a:cs typeface="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.xml><?xml version="1.0" encoding="utf-8"?>
<a:themeOverride xmlns:a="http://schemas.openxmlformats.org/drawingml/2006/main">
  <a:clrScheme name="Ромир">
    <a:dk1>
      <a:srgbClr val="000000"/>
    </a:dk1>
    <a:lt1>
      <a:srgbClr val="FFFFFF"/>
    </a:lt1>
    <a:dk2>
      <a:srgbClr val="000000"/>
    </a:dk2>
    <a:lt2>
      <a:srgbClr val="FFFFFF"/>
    </a:lt2>
    <a:accent1>
      <a:srgbClr val="FF8200"/>
    </a:accent1>
    <a:accent2>
      <a:srgbClr val="E56C1A"/>
    </a:accent2>
    <a:accent3>
      <a:srgbClr val="CE5E11"/>
    </a:accent3>
    <a:accent4>
      <a:srgbClr val="9B4308"/>
    </a:accent4>
    <a:accent5>
      <a:srgbClr val="F9CDAF"/>
    </a:accent5>
    <a:accent6>
      <a:srgbClr val="F4AE7F"/>
    </a:accent6>
    <a:hlink>
      <a:srgbClr val="4472C4"/>
    </a:hlink>
    <a:folHlink>
      <a:srgbClr val="954F72"/>
    </a:folHlink>
  </a:clrScheme>
  <a:fontScheme name="Ромир">
    <a:majorFont>
      <a:latin typeface="Arial Black"/>
      <a:ea typeface=""/>
      <a:cs typeface=""/>
    </a:majorFont>
    <a:minorFont>
      <a:latin typeface="Arial"/>
      <a:ea typeface=""/>
      <a:cs typeface="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TM03457464[[fn=Дивиденд]]</Template>
  <TotalTime>320</TotalTime>
  <Words>797</Words>
  <Application>Microsoft Office PowerPoint</Application>
  <PresentationFormat>Широкоэкранный</PresentationFormat>
  <Paragraphs>87</Paragraphs>
  <Slides>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5" baseType="lpstr">
      <vt:lpstr>Arial</vt:lpstr>
      <vt:lpstr>Calibri</vt:lpstr>
      <vt:lpstr>Century Gothic</vt:lpstr>
      <vt:lpstr>Montserrat-Black</vt:lpstr>
      <vt:lpstr>Montserrat-Bold</vt:lpstr>
      <vt:lpstr>Wingdings</vt:lpstr>
      <vt:lpstr>Wingdings 2</vt:lpstr>
      <vt:lpstr>Ретро</vt:lpstr>
      <vt:lpstr>Социально- экономические эффекты внедрения социального заказа в регионах России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expo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Подопригорина Карина</dc:creator>
  <cp:lastModifiedBy>Макарова Анфиса Владимировна</cp:lastModifiedBy>
  <cp:revision>27</cp:revision>
  <dcterms:created xsi:type="dcterms:W3CDTF">2024-05-07T06:42:13Z</dcterms:created>
  <dcterms:modified xsi:type="dcterms:W3CDTF">2024-08-21T11:34:26Z</dcterms:modified>
</cp:coreProperties>
</file>